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7" r:id="rId3"/>
    <p:sldId id="300" r:id="rId4"/>
    <p:sldId id="295" r:id="rId5"/>
    <p:sldId id="293" r:id="rId6"/>
    <p:sldId id="289" r:id="rId7"/>
    <p:sldId id="298" r:id="rId8"/>
    <p:sldId id="292" r:id="rId9"/>
    <p:sldId id="274" r:id="rId10"/>
  </p:sldIdLst>
  <p:sldSz cx="6035675" cy="4664075"/>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3F9"/>
    <a:srgbClr val="EFEF90"/>
    <a:srgbClr val="3847FF"/>
    <a:srgbClr val="3333FF"/>
    <a:srgbClr val="FFCD36"/>
    <a:srgbClr val="0051C9"/>
    <a:srgbClr val="A21D0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100" d="100"/>
          <a:sy n="100" d="100"/>
        </p:scale>
        <p:origin x="-2832" y="-2384"/>
      </p:cViewPr>
      <p:guideLst>
        <p:guide orient="horz" pos="1277"/>
        <p:guide pos="18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09" charset="0"/>
                <a:ea typeface="ＭＳ Ｐゴシック" pitchFamily="-109" charset="-128"/>
                <a:cs typeface="ＭＳ Ｐゴシック" pitchFamily="-109" charset="-128"/>
              </a:defRPr>
            </a:lvl1pPr>
          </a:lstStyle>
          <a:p>
            <a:pPr>
              <a:defRPr/>
            </a:pPr>
            <a:endParaRPr lang="en-US"/>
          </a:p>
        </p:txBody>
      </p:sp>
      <p:sp>
        <p:nvSpPr>
          <p:cNvPr id="5122" name="Rectangle 2"/>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09" charset="0"/>
                <a:ea typeface="ＭＳ Ｐゴシック" pitchFamily="-109" charset="-128"/>
                <a:cs typeface="ＭＳ Ｐゴシック" pitchFamily="-109" charset="-128"/>
              </a:defRPr>
            </a:lvl1pPr>
          </a:lstStyle>
          <a:p>
            <a:pPr>
              <a:defRPr/>
            </a:pPr>
            <a:endParaRPr lang="en-US"/>
          </a:p>
        </p:txBody>
      </p:sp>
      <p:sp>
        <p:nvSpPr>
          <p:cNvPr id="15364" name="Rectangle 3"/>
          <p:cNvSpPr>
            <a:spLocks noChangeArrowheads="1" noTextEdit="1"/>
          </p:cNvSpPr>
          <p:nvPr>
            <p:ph type="sldImg" idx="2"/>
          </p:nvPr>
        </p:nvSpPr>
        <p:spPr bwMode="auto">
          <a:xfrm>
            <a:off x="1209675" y="685800"/>
            <a:ext cx="443865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4" name="Rectangle 4"/>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5" name="Rectangle 5"/>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09" charset="0"/>
                <a:ea typeface="ＭＳ Ｐゴシック" pitchFamily="-109" charset="-128"/>
                <a:cs typeface="ＭＳ Ｐゴシック" pitchFamily="-109" charset="-128"/>
              </a:defRPr>
            </a:lvl1pPr>
          </a:lstStyle>
          <a:p>
            <a:pPr>
              <a:defRPr/>
            </a:pPr>
            <a:endParaRPr lang="en-US"/>
          </a:p>
        </p:txBody>
      </p:sp>
      <p:sp>
        <p:nvSpPr>
          <p:cNvPr id="5126" name="Rectangle 6"/>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3E1B893-8F8C-2949-9D52-BF6E5AC66C1E}" type="slidenum">
              <a:rPr lang="en-US"/>
              <a:pPr/>
              <a:t>‹#›</a:t>
            </a:fld>
            <a:endParaRPr lang="en-US"/>
          </a:p>
        </p:txBody>
      </p:sp>
    </p:spTree>
    <p:extLst>
      <p:ext uri="{BB962C8B-B14F-4D97-AF65-F5344CB8AC3E}">
        <p14:creationId xmlns:p14="http://schemas.microsoft.com/office/powerpoint/2010/main" val="14840542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09" charset="-128"/>
        <a:cs typeface="ＭＳ Ｐゴシック" pitchFamily="-109"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09"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09"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09"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09"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ea typeface="ＭＳ Ｐゴシック" charset="0"/>
                <a:cs typeface="ＭＳ Ｐゴシック" charset="0"/>
              </a:rPr>
              <a:t>[:55]  Hi I</a:t>
            </a:r>
            <a:r>
              <a:rPr lang="ja-JP" altLang="en-US">
                <a:latin typeface="Times New Roman" charset="0"/>
                <a:ea typeface="ＭＳ Ｐゴシック" charset="0"/>
                <a:cs typeface="ＭＳ Ｐゴシック" charset="0"/>
              </a:rPr>
              <a:t>’</a:t>
            </a:r>
            <a:r>
              <a:rPr lang="en-US">
                <a:latin typeface="Times New Roman" charset="0"/>
                <a:ea typeface="ＭＳ Ｐゴシック" charset="0"/>
                <a:cs typeface="ＭＳ Ｐゴシック" charset="0"/>
              </a:rPr>
              <a:t>m Brian Burt I</a:t>
            </a:r>
            <a:r>
              <a:rPr lang="ja-JP" altLang="en-US">
                <a:latin typeface="Times New Roman" charset="0"/>
                <a:ea typeface="ＭＳ Ｐゴシック" charset="0"/>
                <a:cs typeface="ＭＳ Ｐゴシック" charset="0"/>
              </a:rPr>
              <a:t>’</a:t>
            </a:r>
            <a:r>
              <a:rPr lang="en-US">
                <a:latin typeface="Times New Roman" charset="0"/>
                <a:ea typeface="ＭＳ Ｐゴシック" charset="0"/>
                <a:cs typeface="ＭＳ Ｐゴシック" charset="0"/>
              </a:rPr>
              <a:t>m the CEO, and I</a:t>
            </a:r>
            <a:r>
              <a:rPr lang="ja-JP" altLang="en-US">
                <a:latin typeface="Times New Roman" charset="0"/>
                <a:ea typeface="ＭＳ Ｐゴシック" charset="0"/>
                <a:cs typeface="ＭＳ Ｐゴシック" charset="0"/>
              </a:rPr>
              <a:t>’</a:t>
            </a:r>
            <a:r>
              <a:rPr lang="en-US">
                <a:latin typeface="Times New Roman" charset="0"/>
                <a:ea typeface="ＭＳ Ｐゴシック" charset="0"/>
                <a:cs typeface="ＭＳ Ｐゴシック" charset="0"/>
              </a:rPr>
              <a:t>m excited to share with you about our breakthrough technologies in creating interactive voice conferencing.   My career is in leading large-scale technology projects and often involving telecommunications.  For example, all the inbound calls at Charles Schwab &amp; Company come in through a system I spearheaded.v</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Now, we</a:t>
            </a:r>
            <a:r>
              <a:rPr lang="ja-JP" altLang="en-US">
                <a:latin typeface="Times New Roman" charset="0"/>
                <a:ea typeface="ＭＳ Ｐゴシック" charset="0"/>
                <a:cs typeface="ＭＳ Ｐゴシック" charset="0"/>
              </a:rPr>
              <a:t>’</a:t>
            </a:r>
            <a:r>
              <a:rPr lang="en-US">
                <a:latin typeface="Times New Roman" charset="0"/>
                <a:ea typeface="ＭＳ Ｐゴシック" charset="0"/>
                <a:cs typeface="ＭＳ Ｐゴシック" charset="0"/>
              </a:rPr>
              <a:t>re different than some of the seed-stage companies you might encounter.  We have raised more than $600k, have launched, and already have more than 750 paying customers.  </a:t>
            </a:r>
          </a:p>
          <a:p>
            <a:r>
              <a:rPr lang="en-US">
                <a:latin typeface="Times New Roman" charset="0"/>
                <a:ea typeface="ＭＳ Ｐゴシック" charset="0"/>
                <a:cs typeface="ＭＳ Ｐゴシック" charset="0"/>
              </a:rPr>
              <a:t>Why?  Because our customers have a problem. They have people around the country and they want to create effectively engage them for learning, for driving a change in behavior, and in driving sales.  And their current solution?   I</a:t>
            </a:r>
            <a:r>
              <a:rPr lang="ja-JP" altLang="en-US">
                <a:latin typeface="Times New Roman" charset="0"/>
                <a:ea typeface="ＭＳ Ｐゴシック" charset="0"/>
                <a:cs typeface="ＭＳ Ｐゴシック" charset="0"/>
              </a:rPr>
              <a:t>’</a:t>
            </a:r>
            <a:r>
              <a:rPr lang="en-US">
                <a:latin typeface="Times New Roman" charset="0"/>
                <a:ea typeface="ＭＳ Ｐゴシック" charset="0"/>
                <a:cs typeface="ＭＳ Ｐゴシック" charset="0"/>
              </a:rPr>
              <a:t>m sure many of you are familiar.</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How many of you have been on a conference call with more than 10 people on it? </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And how many of you checked your email, surfed the web or otherwise multi-tasked during the call?</a:t>
            </a:r>
          </a:p>
          <a:p>
            <a:endParaRPr lang="en-US">
              <a:latin typeface="Times New Roman" charset="0"/>
              <a:ea typeface="ＭＳ Ｐゴシック" charset="0"/>
              <a:cs typeface="ＭＳ Ｐゴシック" charset="0"/>
            </a:endParaRPr>
          </a:p>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ea typeface="ＭＳ Ｐゴシック" charset="0"/>
                <a:cs typeface="ＭＳ Ｐゴシック" charset="0"/>
              </a:rPr>
              <a:t> [1:20] Traditional large conference calls are generally really boring.  They are closer to passive media like radio or podcast than an interactive experience like a live meeting.   This doesn't keep people engaged, learning, inspired ... or even awake.</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MaestroConference addresses this problem by bringing the interactive dynamics of a live room to an audio conference  .  Let's talk about how we do this in the context of some of our customers.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ea typeface="ＭＳ Ｐゴシック" charset="0"/>
                <a:cs typeface="ＭＳ Ｐゴシック" charset="0"/>
              </a:rPr>
              <a:t>[5:10]</a:t>
            </a:r>
          </a:p>
          <a:p>
            <a:r>
              <a:rPr lang="en-US">
                <a:latin typeface="Times New Roman" charset="0"/>
                <a:ea typeface="ＭＳ Ｐゴシック" charset="0"/>
                <a:cs typeface="ＭＳ Ｐゴシック" charset="0"/>
              </a:rPr>
              <a:t>One of the most exciting things is the size of the markets.  To avoid billions in travels, especially IN THIS ECONOMY.  Create value in five different industries, each of which we could build an entire business in.</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Each of these has an immediate need to engage people for learning, change in behavior or sales.</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 of hosts / # of possible participants in each]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ChangeArrowheads="1" noTextEdit="1"/>
          </p:cNvSpPr>
          <p:nvPr>
            <p:ph type="sldImg"/>
          </p:nvPr>
        </p:nvSpPr>
        <p:spPr>
          <a:ln/>
        </p:spPr>
      </p:sp>
      <p:sp>
        <p:nvSpPr>
          <p:cNvPr id="2560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ea typeface="ＭＳ Ｐゴシック" charset="0"/>
                <a:cs typeface="ＭＳ Ｐゴシック" charset="0"/>
              </a:rPr>
              <a:t>[2:10] Barack Obama has 17MM members.</a:t>
            </a:r>
          </a:p>
          <a:p>
            <a:r>
              <a:rPr lang="en-US">
                <a:latin typeface="Times New Roman" charset="0"/>
                <a:ea typeface="ＭＳ Ｐゴシック" charset="0"/>
                <a:cs typeface="ＭＳ Ｐゴシック" charset="0"/>
              </a:rPr>
              <a:t>Pampered Chef has 60,000 distributors. </a:t>
            </a:r>
          </a:p>
          <a:p>
            <a:r>
              <a:rPr lang="en-US">
                <a:latin typeface="Times New Roman" charset="0"/>
                <a:ea typeface="ＭＳ Ｐゴシック" charset="0"/>
                <a:cs typeface="ＭＳ Ｐゴシック" charset="0"/>
              </a:rPr>
              <a:t>Jack Canfield, who just sold the Chicken Soup for the Soul business for $50MM.</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These customers have the problem of keeping people engaged, for learning, driving change, or sales.  Here</a:t>
            </a:r>
            <a:r>
              <a:rPr lang="ja-JP" altLang="en-US">
                <a:latin typeface="Times New Roman" charset="0"/>
                <a:ea typeface="ＭＳ Ｐゴシック" charset="0"/>
                <a:cs typeface="ＭＳ Ｐゴシック" charset="0"/>
              </a:rPr>
              <a:t>’</a:t>
            </a:r>
            <a:r>
              <a:rPr lang="en-US">
                <a:latin typeface="Times New Roman" charset="0"/>
                <a:ea typeface="ＭＳ Ｐゴシック" charset="0"/>
                <a:cs typeface="ＭＳ Ｐゴシック" charset="0"/>
              </a:rPr>
              <a:t>s the solution.  </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[later … list problems?]</a:t>
            </a:r>
          </a:p>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noTextEdit="1"/>
          </p:cNvSpPr>
          <p:nvPr>
            <p:ph type="sldImg"/>
          </p:nvPr>
        </p:nvSpPr>
        <p:spPr>
          <a:solidFill>
            <a:srgbClr val="FFFFFF"/>
          </a:solidFill>
          <a:ln/>
        </p:spPr>
      </p:sp>
      <p:sp>
        <p:nvSpPr>
          <p:cNvPr id="29699"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Lst>
        </p:spPr>
        <p:txBody>
          <a:bodyPr/>
          <a:lstStyle/>
          <a:p>
            <a:r>
              <a:rPr lang="en-US">
                <a:latin typeface="Times New Roman" charset="0"/>
                <a:ea typeface="ＭＳ Ｐゴシック" charset="0"/>
                <a:cs typeface="ＭＳ Ｐゴシック" charset="0"/>
              </a:rPr>
              <a:t>[5:10]</a:t>
            </a:r>
          </a:p>
          <a:p>
            <a:r>
              <a:rPr lang="en-US">
                <a:latin typeface="Times New Roman" charset="0"/>
                <a:ea typeface="ＭＳ Ｐゴシック" charset="0"/>
                <a:cs typeface="ＭＳ Ｐゴシック" charset="0"/>
              </a:rPr>
              <a:t>One of the most exciting things is the size of the markets.  To avoid billions in travels, especially IN THIS ECONOMY.  Create value in five different industries, each of which we could build an entire business in.</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Each of these has an immediate need to engage people for learning, change in behavior or sales.</a:t>
            </a:r>
          </a:p>
          <a:p>
            <a:endParaRPr lang="en-US">
              <a:latin typeface="Times New Roman" charset="0"/>
              <a:ea typeface="ＭＳ Ｐゴシック" charset="0"/>
              <a:cs typeface="ＭＳ Ｐゴシック" charset="0"/>
            </a:endParaRPr>
          </a:p>
          <a:p>
            <a:r>
              <a:rPr lang="en-US">
                <a:latin typeface="Times New Roman" charset="0"/>
                <a:ea typeface="ＭＳ Ｐゴシック" charset="0"/>
                <a:cs typeface="ＭＳ Ｐゴシック" charset="0"/>
              </a:rPr>
              <a:t>[# of hosts / # of possible participants in each]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ea typeface="ＭＳ Ｐゴシック" charset="0"/>
                <a:cs typeface="ＭＳ Ｐゴシック" charset="0"/>
              </a:rPr>
              <a:t>[4:10]  Talking head vs.. MaestroConference.  </a:t>
            </a:r>
          </a:p>
          <a:p>
            <a:endParaRPr lang="en-US">
              <a:latin typeface="Times New Roman" charset="0"/>
              <a:ea typeface="ＭＳ Ｐゴシック" charset="0"/>
              <a:cs typeface="ＭＳ Ｐゴシック" charset="0"/>
            </a:endParaRPr>
          </a:p>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indent="-342900" eaLnBrk="1" hangingPunct="1">
              <a:lnSpc>
                <a:spcPct val="75000"/>
              </a:lnSpc>
              <a:spcBef>
                <a:spcPct val="0"/>
              </a:spcBef>
              <a:buClr>
                <a:srgbClr val="FFFFFF"/>
              </a:buClr>
              <a:buFontTx/>
              <a:buAutoNum type="arabicPeriod"/>
            </a:pPr>
            <a:endParaRPr lang="en-US" sz="1000">
              <a:latin typeface="Times New Roman" charset="0"/>
              <a:ea typeface="ＭＳ Ｐゴシック" charset="0"/>
            </a:endParaRPr>
          </a:p>
          <a:p>
            <a:pPr eaLnBrk="1" hangingPunct="1">
              <a:lnSpc>
                <a:spcPct val="75000"/>
              </a:lnSpc>
              <a:spcBef>
                <a:spcPct val="0"/>
              </a:spcBef>
            </a:pPr>
            <a:r>
              <a:rPr lang="en-US" sz="2300">
                <a:solidFill>
                  <a:srgbClr val="FFFFFF"/>
                </a:solidFill>
                <a:latin typeface="Arial" charset="0"/>
                <a:ea typeface="ＭＳ Ｐゴシック" charset="0"/>
                <a:cs typeface="ＭＳ Ｐゴシック" charset="0"/>
              </a:rPr>
              <a:t> </a:t>
            </a:r>
            <a:endParaRPr lang="en-US" sz="1000">
              <a:latin typeface="Times New Roman" charset="0"/>
              <a:ea typeface="ＭＳ Ｐゴシック" charset="0"/>
              <a:cs typeface="ＭＳ Ｐゴシック" charset="0"/>
            </a:endParaRPr>
          </a:p>
          <a:p>
            <a:pPr eaLnBrk="1" hangingPunct="1">
              <a:lnSpc>
                <a:spcPct val="80000"/>
              </a:lnSpc>
            </a:pPr>
            <a:endParaRPr lang="en-US" sz="1000">
              <a:latin typeface="Times New Roman" charset="0"/>
              <a:ea typeface="ＭＳ Ｐゴシック" charset="0"/>
              <a:cs typeface="ＭＳ Ｐゴシック"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AC50C44-ED34-0547-9394-87F766B295EC}" type="slidenum">
              <a:rPr lang="en-US" sz="1200"/>
              <a:pPr eaLnBrk="1" hangingPunct="1"/>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1DAB1EC-6886-2D45-B22C-59BAC7FFA23C}" type="slidenum">
              <a:rPr lang="en-US"/>
              <a:pPr/>
              <a:t>‹#›</a:t>
            </a:fld>
            <a:endParaRPr lang="en-US"/>
          </a:p>
        </p:txBody>
      </p:sp>
    </p:spTree>
    <p:extLst>
      <p:ext uri="{BB962C8B-B14F-4D97-AF65-F5344CB8AC3E}">
        <p14:creationId xmlns:p14="http://schemas.microsoft.com/office/powerpoint/2010/main" val="1851307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6F1A31E-5CCA-A042-A2BB-CB391791129C}" type="slidenum">
              <a:rPr lang="en-US"/>
              <a:pPr/>
              <a:t>‹#›</a:t>
            </a:fld>
            <a:endParaRPr lang="en-US"/>
          </a:p>
        </p:txBody>
      </p:sp>
    </p:spTree>
    <p:extLst>
      <p:ext uri="{BB962C8B-B14F-4D97-AF65-F5344CB8AC3E}">
        <p14:creationId xmlns:p14="http://schemas.microsoft.com/office/powerpoint/2010/main" val="417745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676275"/>
            <a:ext cx="2159000" cy="60975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76275"/>
            <a:ext cx="6324600" cy="60975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935B2E7-D933-D240-8983-A326A7B43C36}" type="slidenum">
              <a:rPr lang="en-US"/>
              <a:pPr/>
              <a:t>‹#›</a:t>
            </a:fld>
            <a:endParaRPr lang="en-US"/>
          </a:p>
        </p:txBody>
      </p:sp>
    </p:spTree>
    <p:extLst>
      <p:ext uri="{BB962C8B-B14F-4D97-AF65-F5344CB8AC3E}">
        <p14:creationId xmlns:p14="http://schemas.microsoft.com/office/powerpoint/2010/main" val="2400879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228600"/>
            <a:ext cx="8636000" cy="6097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FCCA4B34-E5C9-3646-88F8-852E385A9FA0}" type="slidenum">
              <a:rPr lang="en-US"/>
              <a:pPr/>
              <a:t>‹#›</a:t>
            </a:fld>
            <a:endParaRPr lang="en-US"/>
          </a:p>
        </p:txBody>
      </p:sp>
    </p:spTree>
    <p:extLst>
      <p:ext uri="{BB962C8B-B14F-4D97-AF65-F5344CB8AC3E}">
        <p14:creationId xmlns:p14="http://schemas.microsoft.com/office/powerpoint/2010/main" val="1246850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636000" cy="12715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752600"/>
            <a:ext cx="8636000" cy="4573588"/>
          </a:xfrm>
        </p:spPr>
        <p:txBody>
          <a:bodyPr lIns="91440" tIns="45720" rIns="91440" bIns="45720"/>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DF2C453-BB07-E646-9F22-F72760E723EA}" type="slidenum">
              <a:rPr lang="en-US"/>
              <a:pPr/>
              <a:t>‹#›</a:t>
            </a:fld>
            <a:endParaRPr lang="en-US"/>
          </a:p>
        </p:txBody>
      </p:sp>
    </p:spTree>
    <p:extLst>
      <p:ext uri="{BB962C8B-B14F-4D97-AF65-F5344CB8AC3E}">
        <p14:creationId xmlns:p14="http://schemas.microsoft.com/office/powerpoint/2010/main" val="1464653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A1A3D65-10B7-4C48-88BF-6C2E6AB4C110}" type="slidenum">
              <a:rPr lang="en-US"/>
              <a:pPr/>
              <a:t>‹#›</a:t>
            </a:fld>
            <a:endParaRPr lang="en-US"/>
          </a:p>
        </p:txBody>
      </p:sp>
    </p:spTree>
    <p:extLst>
      <p:ext uri="{BB962C8B-B14F-4D97-AF65-F5344CB8AC3E}">
        <p14:creationId xmlns:p14="http://schemas.microsoft.com/office/powerpoint/2010/main" val="2060048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C535094-5C0D-5B48-8ACE-F8108C0198BC}" type="slidenum">
              <a:rPr lang="en-US"/>
              <a:pPr/>
              <a:t>‹#›</a:t>
            </a:fld>
            <a:endParaRPr lang="en-US"/>
          </a:p>
        </p:txBody>
      </p:sp>
    </p:spTree>
    <p:extLst>
      <p:ext uri="{BB962C8B-B14F-4D97-AF65-F5344CB8AC3E}">
        <p14:creationId xmlns:p14="http://schemas.microsoft.com/office/powerpoint/2010/main" val="228804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724D0BD-1EA4-6F45-9A03-212E0F084A43}" type="slidenum">
              <a:rPr lang="en-US"/>
              <a:pPr/>
              <a:t>‹#›</a:t>
            </a:fld>
            <a:endParaRPr lang="en-US"/>
          </a:p>
        </p:txBody>
      </p:sp>
    </p:spTree>
    <p:extLst>
      <p:ext uri="{BB962C8B-B14F-4D97-AF65-F5344CB8AC3E}">
        <p14:creationId xmlns:p14="http://schemas.microsoft.com/office/powerpoint/2010/main" val="1782802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DCD45BE-2749-954C-9601-607271DFADA4}" type="slidenum">
              <a:rPr lang="en-US"/>
              <a:pPr/>
              <a:t>‹#›</a:t>
            </a:fld>
            <a:endParaRPr lang="en-US"/>
          </a:p>
        </p:txBody>
      </p:sp>
    </p:spTree>
    <p:extLst>
      <p:ext uri="{BB962C8B-B14F-4D97-AF65-F5344CB8AC3E}">
        <p14:creationId xmlns:p14="http://schemas.microsoft.com/office/powerpoint/2010/main" val="2662179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46B7B424-C2F5-0F40-B026-38610ACD1AED}" type="slidenum">
              <a:rPr lang="en-US"/>
              <a:pPr/>
              <a:t>‹#›</a:t>
            </a:fld>
            <a:endParaRPr lang="en-US"/>
          </a:p>
        </p:txBody>
      </p:sp>
    </p:spTree>
    <p:extLst>
      <p:ext uri="{BB962C8B-B14F-4D97-AF65-F5344CB8AC3E}">
        <p14:creationId xmlns:p14="http://schemas.microsoft.com/office/powerpoint/2010/main" val="237512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B66FD3E-6784-2D4E-8E12-CF5087353F13}" type="slidenum">
              <a:rPr lang="en-US"/>
              <a:pPr/>
              <a:t>‹#›</a:t>
            </a:fld>
            <a:endParaRPr lang="en-US"/>
          </a:p>
        </p:txBody>
      </p:sp>
    </p:spTree>
    <p:extLst>
      <p:ext uri="{BB962C8B-B14F-4D97-AF65-F5344CB8AC3E}">
        <p14:creationId xmlns:p14="http://schemas.microsoft.com/office/powerpoint/2010/main" val="2329030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28FBB6A-3BA8-1548-A5AF-33E973FA7243}" type="slidenum">
              <a:rPr lang="en-US"/>
              <a:pPr/>
              <a:t>‹#›</a:t>
            </a:fld>
            <a:endParaRPr lang="en-US"/>
          </a:p>
        </p:txBody>
      </p:sp>
    </p:spTree>
    <p:extLst>
      <p:ext uri="{BB962C8B-B14F-4D97-AF65-F5344CB8AC3E}">
        <p14:creationId xmlns:p14="http://schemas.microsoft.com/office/powerpoint/2010/main" val="456474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0725" y="681038"/>
            <a:ext cx="6096000" cy="4572000"/>
          </a:xfrm>
        </p:spPr>
        <p:txBody>
          <a:bodyPr lIns="91440" tIns="45720" rIns="91440" bIns="4572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04E631A-51DA-B74D-89EC-B7E9ACB9C727}" type="slidenum">
              <a:rPr lang="en-US"/>
              <a:pPr/>
              <a:t>‹#›</a:t>
            </a:fld>
            <a:endParaRPr lang="en-US"/>
          </a:p>
        </p:txBody>
      </p:sp>
    </p:spTree>
    <p:extLst>
      <p:ext uri="{BB962C8B-B14F-4D97-AF65-F5344CB8AC3E}">
        <p14:creationId xmlns:p14="http://schemas.microsoft.com/office/powerpoint/2010/main" val="37037299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2438" y="139700"/>
            <a:ext cx="51308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54864" tIns="27432" rIns="54864" bIns="2743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2438" y="1073150"/>
            <a:ext cx="5130800" cy="279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54864" tIns="27432" rIns="54864" bIns="2743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2438" y="4248150"/>
            <a:ext cx="1258887" cy="312738"/>
          </a:xfrm>
          <a:prstGeom prst="rect">
            <a:avLst/>
          </a:prstGeom>
          <a:noFill/>
          <a:ln w="9525">
            <a:noFill/>
            <a:miter lim="800000"/>
            <a:headEnd/>
            <a:tailEnd/>
          </a:ln>
        </p:spPr>
        <p:txBody>
          <a:bodyPr vert="horz" wrap="square" lIns="54864" tIns="27432" rIns="54864" bIns="27432" numCol="1" anchor="t" anchorCtr="0" compatLnSpc="1">
            <a:prstTxWarp prst="textNoShape">
              <a:avLst/>
            </a:prstTxWarp>
          </a:bodyPr>
          <a:lstStyle>
            <a:lvl1pPr>
              <a:defRPr sz="800">
                <a:ea typeface="ＭＳ Ｐゴシック" charset="-128"/>
                <a:cs typeface="ＭＳ Ｐゴシック" charset="-128"/>
              </a:defRPr>
            </a:lvl1pPr>
          </a:lstStyle>
          <a:p>
            <a:pPr>
              <a:defRPr/>
            </a:pPr>
            <a:endParaRPr lang="en-US"/>
          </a:p>
        </p:txBody>
      </p:sp>
      <p:sp>
        <p:nvSpPr>
          <p:cNvPr id="1029" name="Rectangle 5"/>
          <p:cNvSpPr>
            <a:spLocks noGrp="1" noChangeArrowheads="1"/>
          </p:cNvSpPr>
          <p:nvPr>
            <p:ph type="ftr" sz="quarter" idx="3"/>
          </p:nvPr>
        </p:nvSpPr>
        <p:spPr bwMode="auto">
          <a:xfrm>
            <a:off x="2062163" y="4248150"/>
            <a:ext cx="1911350" cy="312738"/>
          </a:xfrm>
          <a:prstGeom prst="rect">
            <a:avLst/>
          </a:prstGeom>
          <a:noFill/>
          <a:ln w="9525">
            <a:noFill/>
            <a:miter lim="800000"/>
            <a:headEnd/>
            <a:tailEnd/>
          </a:ln>
        </p:spPr>
        <p:txBody>
          <a:bodyPr vert="horz" wrap="square" lIns="54864" tIns="27432" rIns="54864" bIns="27432" numCol="1" anchor="t" anchorCtr="0" compatLnSpc="1">
            <a:prstTxWarp prst="textNoShape">
              <a:avLst/>
            </a:prstTxWarp>
          </a:bodyPr>
          <a:lstStyle>
            <a:lvl1pPr algn="ctr">
              <a:defRPr sz="800">
                <a:ea typeface="ＭＳ Ｐゴシック" charset="-128"/>
                <a:cs typeface="ＭＳ Ｐゴシック" charset="-128"/>
              </a:defRPr>
            </a:lvl1pPr>
          </a:lstStyle>
          <a:p>
            <a:pPr>
              <a:defRPr/>
            </a:pPr>
            <a:endParaRPr lang="en-US"/>
          </a:p>
        </p:txBody>
      </p:sp>
      <p:sp>
        <p:nvSpPr>
          <p:cNvPr id="1030" name="Rectangle 6"/>
          <p:cNvSpPr>
            <a:spLocks noGrp="1" noChangeArrowheads="1"/>
          </p:cNvSpPr>
          <p:nvPr>
            <p:ph type="sldNum" sz="quarter" idx="4"/>
          </p:nvPr>
        </p:nvSpPr>
        <p:spPr bwMode="auto">
          <a:xfrm>
            <a:off x="4324350" y="4248150"/>
            <a:ext cx="1260475" cy="312738"/>
          </a:xfrm>
          <a:prstGeom prst="rect">
            <a:avLst/>
          </a:prstGeom>
          <a:noFill/>
          <a:ln w="9525">
            <a:noFill/>
            <a:miter lim="800000"/>
            <a:headEnd/>
            <a:tailEnd/>
          </a:ln>
        </p:spPr>
        <p:txBody>
          <a:bodyPr vert="horz" wrap="square" lIns="54864" tIns="27432" rIns="54864" bIns="27432" numCol="1" anchor="t" anchorCtr="0" compatLnSpc="1">
            <a:prstTxWarp prst="textNoShape">
              <a:avLst/>
            </a:prstTxWarp>
          </a:bodyPr>
          <a:lstStyle>
            <a:lvl1pPr algn="r">
              <a:defRPr sz="800"/>
            </a:lvl1pPr>
          </a:lstStyle>
          <a:p>
            <a:fld id="{6BD77A8F-022B-CD4D-BA10-A9221F7304B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algn="l" defTabSz="549275" rtl="0" eaLnBrk="0" fontAlgn="base" hangingPunct="0">
        <a:spcBef>
          <a:spcPct val="0"/>
        </a:spcBef>
        <a:spcAft>
          <a:spcPct val="0"/>
        </a:spcAft>
        <a:defRPr sz="2600">
          <a:solidFill>
            <a:schemeClr val="bg1"/>
          </a:solidFill>
          <a:latin typeface="Verdana" pitchFamily="-109" charset="0"/>
          <a:ea typeface="ＭＳ Ｐゴシック" pitchFamily="-109" charset="-128"/>
          <a:cs typeface="ＭＳ Ｐゴシック" pitchFamily="-109" charset="-128"/>
        </a:defRPr>
      </a:lvl1pPr>
      <a:lvl2pPr algn="l" defTabSz="549275" rtl="0" eaLnBrk="0" fontAlgn="base" hangingPunct="0">
        <a:spcBef>
          <a:spcPct val="0"/>
        </a:spcBef>
        <a:spcAft>
          <a:spcPct val="0"/>
        </a:spcAft>
        <a:defRPr sz="2600">
          <a:solidFill>
            <a:schemeClr val="bg1"/>
          </a:solidFill>
          <a:latin typeface="Verdana" pitchFamily="-109" charset="0"/>
          <a:ea typeface="ＭＳ Ｐゴシック" pitchFamily="-109" charset="-128"/>
          <a:cs typeface="ＭＳ Ｐゴシック" pitchFamily="-109" charset="-128"/>
        </a:defRPr>
      </a:lvl2pPr>
      <a:lvl3pPr algn="l" defTabSz="549275" rtl="0" eaLnBrk="0" fontAlgn="base" hangingPunct="0">
        <a:spcBef>
          <a:spcPct val="0"/>
        </a:spcBef>
        <a:spcAft>
          <a:spcPct val="0"/>
        </a:spcAft>
        <a:defRPr sz="2600">
          <a:solidFill>
            <a:schemeClr val="bg1"/>
          </a:solidFill>
          <a:latin typeface="Verdana" pitchFamily="-109" charset="0"/>
          <a:ea typeface="ＭＳ Ｐゴシック" pitchFamily="-109" charset="-128"/>
          <a:cs typeface="ＭＳ Ｐゴシック" pitchFamily="-109" charset="-128"/>
        </a:defRPr>
      </a:lvl3pPr>
      <a:lvl4pPr algn="l" defTabSz="549275" rtl="0" eaLnBrk="0" fontAlgn="base" hangingPunct="0">
        <a:spcBef>
          <a:spcPct val="0"/>
        </a:spcBef>
        <a:spcAft>
          <a:spcPct val="0"/>
        </a:spcAft>
        <a:defRPr sz="2600">
          <a:solidFill>
            <a:schemeClr val="bg1"/>
          </a:solidFill>
          <a:latin typeface="Verdana" pitchFamily="-109" charset="0"/>
          <a:ea typeface="ＭＳ Ｐゴシック" pitchFamily="-109" charset="-128"/>
          <a:cs typeface="ＭＳ Ｐゴシック" pitchFamily="-109" charset="-128"/>
        </a:defRPr>
      </a:lvl4pPr>
      <a:lvl5pPr algn="l" defTabSz="549275" rtl="0" eaLnBrk="0" fontAlgn="base" hangingPunct="0">
        <a:spcBef>
          <a:spcPct val="0"/>
        </a:spcBef>
        <a:spcAft>
          <a:spcPct val="0"/>
        </a:spcAft>
        <a:defRPr sz="2600">
          <a:solidFill>
            <a:schemeClr val="bg1"/>
          </a:solidFill>
          <a:latin typeface="Verdana" pitchFamily="-109" charset="0"/>
          <a:ea typeface="ＭＳ Ｐゴシック" pitchFamily="-109" charset="-128"/>
          <a:cs typeface="ＭＳ Ｐゴシック" pitchFamily="-109" charset="-128"/>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206375" indent="-206375" algn="l" defTabSz="549275" rtl="0" eaLnBrk="0" fontAlgn="base" hangingPunct="0">
        <a:spcBef>
          <a:spcPct val="20000"/>
        </a:spcBef>
        <a:spcAft>
          <a:spcPct val="0"/>
        </a:spcAft>
        <a:buChar char="•"/>
        <a:defRPr sz="1900">
          <a:solidFill>
            <a:schemeClr val="bg1"/>
          </a:solidFill>
          <a:latin typeface="Verdana" pitchFamily="-109" charset="0"/>
          <a:ea typeface="ＭＳ Ｐゴシック" pitchFamily="-109" charset="-128"/>
          <a:cs typeface="ＭＳ Ｐゴシック" pitchFamily="-109" charset="-128"/>
        </a:defRPr>
      </a:lvl1pPr>
      <a:lvl2pPr marL="446088" indent="-171450" algn="l" defTabSz="549275" rtl="0" eaLnBrk="0" fontAlgn="base" hangingPunct="0">
        <a:spcBef>
          <a:spcPct val="20000"/>
        </a:spcBef>
        <a:spcAft>
          <a:spcPct val="0"/>
        </a:spcAft>
        <a:buChar char="–"/>
        <a:defRPr sz="1700">
          <a:solidFill>
            <a:schemeClr val="bg1"/>
          </a:solidFill>
          <a:latin typeface="Verdana" pitchFamily="-109" charset="0"/>
          <a:ea typeface="ＭＳ Ｐゴシック" pitchFamily="-109" charset="-128"/>
        </a:defRPr>
      </a:lvl2pPr>
      <a:lvl3pPr marL="685800" indent="-136525" algn="l" defTabSz="549275" rtl="0" eaLnBrk="0" fontAlgn="base" hangingPunct="0">
        <a:spcBef>
          <a:spcPct val="20000"/>
        </a:spcBef>
        <a:spcAft>
          <a:spcPct val="0"/>
        </a:spcAft>
        <a:buChar char="•"/>
        <a:defRPr sz="1400">
          <a:solidFill>
            <a:schemeClr val="bg1"/>
          </a:solidFill>
          <a:latin typeface="Verdana" pitchFamily="-109" charset="0"/>
          <a:ea typeface="ＭＳ Ｐゴシック" pitchFamily="-109" charset="-128"/>
        </a:defRPr>
      </a:lvl3pPr>
      <a:lvl4pPr marL="960438" indent="-138113" algn="l" defTabSz="549275" rtl="0" eaLnBrk="0" fontAlgn="base" hangingPunct="0">
        <a:spcBef>
          <a:spcPct val="20000"/>
        </a:spcBef>
        <a:spcAft>
          <a:spcPct val="0"/>
        </a:spcAft>
        <a:buChar char="–"/>
        <a:defRPr sz="1200">
          <a:solidFill>
            <a:schemeClr val="bg1"/>
          </a:solidFill>
          <a:latin typeface="Verdana" pitchFamily="-109" charset="0"/>
          <a:ea typeface="ＭＳ Ｐゴシック" pitchFamily="-109" charset="-128"/>
        </a:defRPr>
      </a:lvl4pPr>
      <a:lvl5pPr marL="1235075" indent="-138113" algn="l" defTabSz="549275" rtl="0" eaLnBrk="0" fontAlgn="base" hangingPunct="0">
        <a:spcBef>
          <a:spcPct val="20000"/>
        </a:spcBef>
        <a:spcAft>
          <a:spcPct val="0"/>
        </a:spcAft>
        <a:buChar char="»"/>
        <a:defRPr sz="1200">
          <a:solidFill>
            <a:schemeClr val="bg1"/>
          </a:solidFill>
          <a:latin typeface="Verdana" pitchFamily="-109" charset="0"/>
          <a:ea typeface="ＭＳ Ｐゴシック" pitchFamily="-109"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4" Type="http://schemas.openxmlformats.org/officeDocument/2006/relationships/notesSlide" Target="../notesSlides/notesSlide2.xml"/><Relationship Id="rId5" Type="http://schemas.openxmlformats.org/officeDocument/2006/relationships/image" Target="../media/image2.png"/><Relationship Id="rId6" Type="http://schemas.openxmlformats.org/officeDocument/2006/relationships/image" Target="../media/image3.png"/><Relationship Id="rId1" Type="http://schemas.openxmlformats.org/officeDocument/2006/relationships/themeOverride" Target="../theme/themeOverride1.xml"/><Relationship Id="rId2"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jpe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3.png"/><Relationship Id="rId1" Type="http://schemas.openxmlformats.org/officeDocument/2006/relationships/tags" Target="../tags/tag2.xml"/><Relationship Id="rId2"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3.png"/><Relationship Id="rId5" Type="http://schemas.openxmlformats.org/officeDocument/2006/relationships/image" Target="../media/image8.png"/><Relationship Id="rId6" Type="http://schemas.openxmlformats.org/officeDocument/2006/relationships/image" Target="../media/image9.png"/><Relationship Id="rId7" Type="http://schemas.openxmlformats.org/officeDocument/2006/relationships/image" Target="../media/image10.jpeg"/><Relationship Id="rId8" Type="http://schemas.openxmlformats.org/officeDocument/2006/relationships/image" Target="../media/image11.jpeg"/><Relationship Id="rId9" Type="http://schemas.openxmlformats.org/officeDocument/2006/relationships/image" Target="../media/image12.jpeg"/><Relationship Id="rId10" Type="http://schemas.openxmlformats.org/officeDocument/2006/relationships/image" Target="../media/image13.jpeg"/><Relationship Id="rId11" Type="http://schemas.openxmlformats.org/officeDocument/2006/relationships/image" Target="../media/image14.jpeg"/><Relationship Id="rId1" Type="http://schemas.openxmlformats.org/officeDocument/2006/relationships/tags" Target="../tags/tag3.xml"/><Relationship Id="rId2"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3.png"/><Relationship Id="rId1" Type="http://schemas.openxmlformats.org/officeDocument/2006/relationships/tags" Target="../tags/tag4.xml"/><Relationship Id="rId2"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image" Target="../media/image15.png"/><Relationship Id="rId1" Type="http://schemas.openxmlformats.org/officeDocument/2006/relationships/tags" Target="../tags/tag5.xml"/><Relationship Id="rId2"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ctrTitle"/>
          </p:nvPr>
        </p:nvSpPr>
        <p:spPr>
          <a:xfrm>
            <a:off x="460375" y="2474913"/>
            <a:ext cx="5016500" cy="742950"/>
          </a:xfrm>
        </p:spPr>
        <p:txBody>
          <a:bodyPr lIns="0" tIns="0" rIns="0" bIns="0" anchor="t"/>
          <a:lstStyle/>
          <a:p>
            <a:pPr algn="ctr" eaLnBrk="1" hangingPunct="1">
              <a:lnSpc>
                <a:spcPct val="95000"/>
              </a:lnSpc>
            </a:pPr>
            <a:r>
              <a:rPr lang="en-US" sz="2900" i="1">
                <a:solidFill>
                  <a:srgbClr val="FFFFFF"/>
                </a:solidFill>
                <a:latin typeface="Arial" charset="0"/>
                <a:ea typeface="ＭＳ Ｐゴシック" charset="0"/>
                <a:cs typeface="ＭＳ Ｐゴシック" charset="0"/>
              </a:rPr>
              <a:t/>
            </a:r>
            <a:br>
              <a:rPr lang="en-US" sz="2900" i="1">
                <a:solidFill>
                  <a:srgbClr val="FFFFFF"/>
                </a:solidFill>
                <a:latin typeface="Arial" charset="0"/>
                <a:ea typeface="ＭＳ Ｐゴシック" charset="0"/>
                <a:cs typeface="ＭＳ Ｐゴシック" charset="0"/>
              </a:rPr>
            </a:br>
            <a:r>
              <a:rPr lang="en-US" sz="1900" i="1">
                <a:solidFill>
                  <a:srgbClr val="FFFFFF"/>
                </a:solidFill>
                <a:latin typeface="Verdana" charset="0"/>
                <a:ea typeface="ＭＳ Ｐゴシック" charset="0"/>
                <a:cs typeface="ＭＳ Ｐゴシック" charset="0"/>
              </a:rPr>
              <a:t>  </a:t>
            </a:r>
            <a:r>
              <a:rPr lang="en-US" sz="2200" i="1">
                <a:solidFill>
                  <a:srgbClr val="FFFFFF"/>
                </a:solidFill>
                <a:latin typeface="Verdana" charset="0"/>
                <a:ea typeface="ＭＳ Ｐゴシック" charset="0"/>
                <a:cs typeface="ＭＳ Ｐゴシック" charset="0"/>
              </a:rPr>
              <a:t>Live Voice Social Media</a:t>
            </a:r>
          </a:p>
        </p:txBody>
      </p:sp>
      <p:pic>
        <p:nvPicPr>
          <p:cNvPr id="16387" name="Picture 1030" descr="maestro_trans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0850" y="746125"/>
            <a:ext cx="2746375"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advTm="69893"/>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70238" y="1265238"/>
            <a:ext cx="2425700" cy="241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49725" y="66675"/>
            <a:ext cx="1806575"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7" name="Rectangle 2"/>
          <p:cNvSpPr>
            <a:spLocks noGrp="1" noChangeArrowheads="1"/>
          </p:cNvSpPr>
          <p:nvPr>
            <p:ph type="body" idx="4294967295"/>
          </p:nvPr>
        </p:nvSpPr>
        <p:spPr>
          <a:xfrm>
            <a:off x="84138" y="3779838"/>
            <a:ext cx="5753100" cy="300037"/>
          </a:xfrm>
        </p:spPr>
        <p:txBody>
          <a:bodyPr lIns="0" tIns="0" rIns="0" bIns="0"/>
          <a:lstStyle/>
          <a:p>
            <a:pPr marL="0" indent="0" algn="ctr" eaLnBrk="1" hangingPunct="1">
              <a:lnSpc>
                <a:spcPct val="95000"/>
              </a:lnSpc>
              <a:spcBef>
                <a:spcPct val="0"/>
              </a:spcBef>
              <a:buFontTx/>
              <a:buNone/>
            </a:pPr>
            <a:r>
              <a:rPr lang="en-US" sz="2200">
                <a:solidFill>
                  <a:srgbClr val="FFFFFF"/>
                </a:solidFill>
                <a:latin typeface="Arial" charset="0"/>
                <a:ea typeface="ＭＳ Ｐゴシック" charset="0"/>
                <a:cs typeface="ＭＳ Ｐゴシック" charset="0"/>
              </a:rPr>
              <a:t>"One person talking, and 100 people </a:t>
            </a:r>
          </a:p>
          <a:p>
            <a:pPr marL="0" indent="0" algn="ctr" eaLnBrk="1" hangingPunct="1">
              <a:lnSpc>
                <a:spcPct val="95000"/>
              </a:lnSpc>
              <a:spcBef>
                <a:spcPct val="0"/>
              </a:spcBef>
              <a:buFontTx/>
              <a:buNone/>
            </a:pPr>
            <a:r>
              <a:rPr lang="en-US" sz="2200">
                <a:solidFill>
                  <a:srgbClr val="FFFFFF"/>
                </a:solidFill>
                <a:latin typeface="Arial" charset="0"/>
                <a:ea typeface="ＭＳ Ｐゴシック" charset="0"/>
                <a:cs typeface="ＭＳ Ｐゴシック" charset="0"/>
              </a:rPr>
              <a:t>falling asleep...</a:t>
            </a:r>
            <a:r>
              <a:rPr lang="ja-JP" altLang="en-US" sz="2200">
                <a:solidFill>
                  <a:srgbClr val="FFFFFF"/>
                </a:solidFill>
                <a:latin typeface="Arial" charset="0"/>
                <a:ea typeface="ＭＳ Ｐゴシック" charset="0"/>
                <a:cs typeface="ＭＳ Ｐゴシック" charset="0"/>
              </a:rPr>
              <a:t>”</a:t>
            </a:r>
            <a:endParaRPr lang="en-US" sz="2200">
              <a:solidFill>
                <a:srgbClr val="FFFFFF"/>
              </a:solidFill>
              <a:latin typeface="Arial" charset="0"/>
              <a:ea typeface="ＭＳ Ｐゴシック" charset="0"/>
              <a:cs typeface="ＭＳ Ｐゴシック" charset="0"/>
            </a:endParaRPr>
          </a:p>
          <a:p>
            <a:pPr marL="0" indent="0" algn="ctr" eaLnBrk="1" hangingPunct="1">
              <a:lnSpc>
                <a:spcPct val="95000"/>
              </a:lnSpc>
              <a:spcBef>
                <a:spcPct val="0"/>
              </a:spcBef>
              <a:buFontTx/>
              <a:buNone/>
            </a:pPr>
            <a:endParaRPr lang="en-US" sz="2000">
              <a:solidFill>
                <a:srgbClr val="FFFFFF"/>
              </a:solidFill>
              <a:latin typeface="Arial" charset="0"/>
              <a:ea typeface="ＭＳ Ｐゴシック" charset="0"/>
              <a:cs typeface="ＭＳ Ｐゴシック" charset="0"/>
            </a:endParaRPr>
          </a:p>
        </p:txBody>
      </p:sp>
      <p:sp>
        <p:nvSpPr>
          <p:cNvPr id="18437" name="Rectangle 1"/>
          <p:cNvSpPr>
            <a:spLocks noChangeArrowheads="1"/>
          </p:cNvSpPr>
          <p:nvPr/>
        </p:nvSpPr>
        <p:spPr bwMode="auto">
          <a:xfrm>
            <a:off x="285750" y="1620838"/>
            <a:ext cx="3113088"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defTabSz="549275">
              <a:lnSpc>
                <a:spcPct val="95000"/>
              </a:lnSpc>
            </a:pPr>
            <a:r>
              <a:rPr lang="en-US" sz="2200">
                <a:solidFill>
                  <a:srgbClr val="FFFFFF"/>
                </a:solidFill>
                <a:latin typeface="Verdana" charset="0"/>
              </a:rPr>
              <a:t>Voice events today,</a:t>
            </a:r>
          </a:p>
          <a:p>
            <a:pPr defTabSz="549275">
              <a:lnSpc>
                <a:spcPct val="95000"/>
              </a:lnSpc>
            </a:pPr>
            <a:r>
              <a:rPr lang="en-US" sz="2200">
                <a:solidFill>
                  <a:srgbClr val="FFFFFF"/>
                </a:solidFill>
                <a:latin typeface="Verdana" charset="0"/>
              </a:rPr>
              <a:t>webinars and </a:t>
            </a:r>
          </a:p>
          <a:p>
            <a:pPr defTabSz="549275">
              <a:lnSpc>
                <a:spcPct val="95000"/>
              </a:lnSpc>
            </a:pPr>
            <a:r>
              <a:rPr lang="en-US" sz="2200">
                <a:solidFill>
                  <a:srgbClr val="FFFFFF"/>
                </a:solidFill>
                <a:latin typeface="Verdana" charset="0"/>
              </a:rPr>
              <a:t>conference calls…</a:t>
            </a:r>
          </a:p>
        </p:txBody>
      </p:sp>
      <p:sp>
        <p:nvSpPr>
          <p:cNvPr id="18438" name="TextBox 5"/>
          <p:cNvSpPr txBox="1">
            <a:spLocks noChangeArrowheads="1"/>
          </p:cNvSpPr>
          <p:nvPr/>
        </p:nvSpPr>
        <p:spPr bwMode="auto">
          <a:xfrm>
            <a:off x="198438" y="427038"/>
            <a:ext cx="2743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800">
                <a:solidFill>
                  <a:srgbClr val="FFFFFF"/>
                </a:solidFill>
                <a:latin typeface="Verdana" charset="0"/>
              </a:rPr>
              <a:t>The Problem…</a:t>
            </a:r>
            <a:endParaRPr lang="en-US" sz="2800"/>
          </a:p>
        </p:txBody>
      </p:sp>
    </p:spTree>
    <p:custDataLst>
      <p:tags r:id="rId2"/>
    </p:custDataLst>
  </p:cSld>
  <p:clrMapOvr>
    <a:overrideClrMapping bg1="dk2" tx1="lt1" bg2="dk1" tx2="lt2" accent1="accent1" accent2="accent2" accent3="accent3" accent4="accent4" accent5="accent5" accent6="accent6" hlink="hlink" folHlink="folHlink"/>
  </p:clrMapOvr>
  <p:transition xmlns:p14="http://schemas.microsoft.com/office/powerpoint/2010/main" advTm="16886"/>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64517">
                                            <p:txEl>
                                              <p:pRg st="0" end="0"/>
                                            </p:txEl>
                                          </p:spTgt>
                                        </p:tgtEl>
                                        <p:attrNameLst>
                                          <p:attrName>style.visibility</p:attrName>
                                        </p:attrNameLst>
                                      </p:cBhvr>
                                      <p:to>
                                        <p:strVal val="visible"/>
                                      </p:to>
                                    </p:set>
                                    <p:animEffect transition="in" filter="dissolve">
                                      <p:cBhvr>
                                        <p:cTn id="7" dur="500"/>
                                        <p:tgtEl>
                                          <p:spTgt spid="64517">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64517">
                                            <p:txEl>
                                              <p:pRg st="1" end="1"/>
                                            </p:txEl>
                                          </p:spTgt>
                                        </p:tgtEl>
                                        <p:attrNameLst>
                                          <p:attrName>style.visibility</p:attrName>
                                        </p:attrNameLst>
                                      </p:cBhvr>
                                      <p:to>
                                        <p:strVal val="visible"/>
                                      </p:to>
                                    </p:set>
                                    <p:animEffect transition="in" filter="dissolve">
                                      <p:cBhvr>
                                        <p:cTn id="11" dur="500"/>
                                        <p:tgtEl>
                                          <p:spTgt spid="645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ChangeArrowheads="1"/>
          </p:cNvSpPr>
          <p:nvPr/>
        </p:nvSpPr>
        <p:spPr bwMode="auto">
          <a:xfrm>
            <a:off x="182563" y="1281113"/>
            <a:ext cx="1341437" cy="1050925"/>
          </a:xfrm>
          <a:prstGeom prst="chevron">
            <a:avLst>
              <a:gd name="adj" fmla="val 31911"/>
            </a:avLst>
          </a:prstGeom>
          <a:solidFill>
            <a:srgbClr val="FFFFFF"/>
          </a:solidFill>
          <a:ln w="9525">
            <a:solidFill>
              <a:schemeClr val="tx1"/>
            </a:solidFill>
            <a:miter lim="800000"/>
            <a:headEnd/>
            <a:tailEnd/>
          </a:ln>
        </p:spPr>
        <p:txBody>
          <a:bodyPr wrap="none" lIns="54864" tIns="27432" rIns="54864" bIns="27432" anchor="ctr"/>
          <a:lstStyle/>
          <a:p>
            <a:pPr algn="ctr" defTabSz="549275"/>
            <a:r>
              <a:rPr lang="en-US" sz="1900" b="1">
                <a:solidFill>
                  <a:schemeClr val="tx2"/>
                </a:solidFill>
              </a:rPr>
              <a:t> Usenet</a:t>
            </a:r>
            <a:br>
              <a:rPr lang="en-US" sz="1900" b="1">
                <a:solidFill>
                  <a:schemeClr val="tx2"/>
                </a:solidFill>
              </a:rPr>
            </a:br>
            <a:r>
              <a:rPr lang="en-US" sz="1900" b="1">
                <a:solidFill>
                  <a:schemeClr val="tx2"/>
                </a:solidFill>
              </a:rPr>
              <a:t>&amp;</a:t>
            </a:r>
            <a:br>
              <a:rPr lang="en-US" sz="1900" b="1">
                <a:solidFill>
                  <a:schemeClr val="tx2"/>
                </a:solidFill>
              </a:rPr>
            </a:br>
            <a:r>
              <a:rPr lang="en-US" sz="1900" b="1">
                <a:solidFill>
                  <a:schemeClr val="tx2"/>
                </a:solidFill>
              </a:rPr>
              <a:t> BBS</a:t>
            </a:r>
          </a:p>
        </p:txBody>
      </p:sp>
      <p:sp>
        <p:nvSpPr>
          <p:cNvPr id="20483" name="AutoShape 3"/>
          <p:cNvSpPr>
            <a:spLocks noChangeArrowheads="1"/>
          </p:cNvSpPr>
          <p:nvPr/>
        </p:nvSpPr>
        <p:spPr bwMode="auto">
          <a:xfrm>
            <a:off x="1235075" y="1281113"/>
            <a:ext cx="1355725" cy="1050925"/>
          </a:xfrm>
          <a:prstGeom prst="chevron">
            <a:avLst>
              <a:gd name="adj" fmla="val 32251"/>
            </a:avLst>
          </a:prstGeom>
          <a:solidFill>
            <a:srgbClr val="FFFFFF"/>
          </a:solidFill>
          <a:ln w="9525">
            <a:solidFill>
              <a:schemeClr val="tx1"/>
            </a:solidFill>
            <a:miter lim="800000"/>
            <a:headEnd/>
            <a:tailEnd/>
          </a:ln>
        </p:spPr>
        <p:txBody>
          <a:bodyPr wrap="none" lIns="54864" tIns="27432" rIns="54864" bIns="27432" anchor="ctr"/>
          <a:lstStyle/>
          <a:p>
            <a:pPr algn="ctr" defTabSz="549275"/>
            <a:r>
              <a:rPr lang="en-US" sz="1900" b="1">
                <a:solidFill>
                  <a:schemeClr val="tx2"/>
                </a:solidFill>
              </a:rPr>
              <a:t> Static</a:t>
            </a:r>
            <a:br>
              <a:rPr lang="en-US" sz="1900" b="1">
                <a:solidFill>
                  <a:schemeClr val="tx2"/>
                </a:solidFill>
              </a:rPr>
            </a:br>
            <a:r>
              <a:rPr lang="en-US" sz="1900" b="1">
                <a:solidFill>
                  <a:schemeClr val="tx2"/>
                </a:solidFill>
              </a:rPr>
              <a:t> Web</a:t>
            </a:r>
            <a:br>
              <a:rPr lang="en-US" sz="1900" b="1">
                <a:solidFill>
                  <a:schemeClr val="tx2"/>
                </a:solidFill>
              </a:rPr>
            </a:br>
            <a:r>
              <a:rPr lang="en-US" sz="1900" b="1">
                <a:solidFill>
                  <a:schemeClr val="tx2"/>
                </a:solidFill>
              </a:rPr>
              <a:t> Pages</a:t>
            </a:r>
          </a:p>
        </p:txBody>
      </p:sp>
      <p:sp>
        <p:nvSpPr>
          <p:cNvPr id="20484" name="AutoShape 4"/>
          <p:cNvSpPr>
            <a:spLocks noChangeArrowheads="1"/>
          </p:cNvSpPr>
          <p:nvPr/>
        </p:nvSpPr>
        <p:spPr bwMode="auto">
          <a:xfrm>
            <a:off x="2347913" y="1281113"/>
            <a:ext cx="1385887" cy="1050925"/>
          </a:xfrm>
          <a:prstGeom prst="chevron">
            <a:avLst>
              <a:gd name="adj" fmla="val 32968"/>
            </a:avLst>
          </a:prstGeom>
          <a:solidFill>
            <a:srgbClr val="FFFFFF"/>
          </a:solidFill>
          <a:ln w="9525">
            <a:solidFill>
              <a:schemeClr val="tx1"/>
            </a:solidFill>
            <a:miter lim="800000"/>
            <a:headEnd/>
            <a:tailEnd/>
          </a:ln>
        </p:spPr>
        <p:txBody>
          <a:bodyPr wrap="none" lIns="54864" tIns="27432" rIns="54864" bIns="27432" anchor="ctr"/>
          <a:lstStyle/>
          <a:p>
            <a:pPr algn="ctr" defTabSz="549275"/>
            <a:r>
              <a:rPr lang="en-US" sz="1900" b="1">
                <a:solidFill>
                  <a:schemeClr val="tx2"/>
                </a:solidFill>
              </a:rPr>
              <a:t>User</a:t>
            </a:r>
            <a:br>
              <a:rPr lang="en-US" sz="1900" b="1">
                <a:solidFill>
                  <a:schemeClr val="tx2"/>
                </a:solidFill>
              </a:rPr>
            </a:br>
            <a:r>
              <a:rPr lang="en-US" sz="1900" b="1">
                <a:solidFill>
                  <a:schemeClr val="tx2"/>
                </a:solidFill>
              </a:rPr>
              <a:t>     Forums</a:t>
            </a:r>
          </a:p>
        </p:txBody>
      </p:sp>
      <p:sp>
        <p:nvSpPr>
          <p:cNvPr id="20485" name="AutoShape 9"/>
          <p:cNvSpPr>
            <a:spLocks noChangeArrowheads="1"/>
          </p:cNvSpPr>
          <p:nvPr/>
        </p:nvSpPr>
        <p:spPr bwMode="auto">
          <a:xfrm>
            <a:off x="3611563" y="1285875"/>
            <a:ext cx="1601787" cy="1050925"/>
          </a:xfrm>
          <a:prstGeom prst="chevron">
            <a:avLst>
              <a:gd name="adj" fmla="val 38104"/>
            </a:avLst>
          </a:prstGeom>
          <a:solidFill>
            <a:srgbClr val="FFFFFF"/>
          </a:solidFill>
          <a:ln w="22225">
            <a:solidFill>
              <a:schemeClr val="tx1"/>
            </a:solidFill>
            <a:miter lim="800000"/>
            <a:headEnd/>
            <a:tailEnd/>
          </a:ln>
        </p:spPr>
        <p:txBody>
          <a:bodyPr wrap="none" lIns="54864" tIns="27432" rIns="54864" bIns="27432" anchor="ctr"/>
          <a:lstStyle/>
          <a:p>
            <a:pPr algn="ctr" defTabSz="549275"/>
            <a:endParaRPr lang="en-US" sz="2200" b="1">
              <a:solidFill>
                <a:schemeClr val="tx2"/>
              </a:solidFill>
            </a:endParaRPr>
          </a:p>
        </p:txBody>
      </p:sp>
      <p:pic>
        <p:nvPicPr>
          <p:cNvPr id="2048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2813" y="0"/>
            <a:ext cx="1312862"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Rectangle 12"/>
          <p:cNvSpPr>
            <a:spLocks noGrp="1" noChangeArrowheads="1"/>
          </p:cNvSpPr>
          <p:nvPr>
            <p:ph type="title" idx="4294967295"/>
          </p:nvPr>
        </p:nvSpPr>
        <p:spPr>
          <a:xfrm>
            <a:off x="274638" y="182563"/>
            <a:ext cx="5130800" cy="777875"/>
          </a:xfrm>
        </p:spPr>
        <p:txBody>
          <a:bodyPr/>
          <a:lstStyle/>
          <a:p>
            <a:r>
              <a:rPr lang="en-US">
                <a:latin typeface="Verdana" charset="0"/>
                <a:ea typeface="ＭＳ Ｐゴシック" charset="0"/>
                <a:cs typeface="ＭＳ Ｐゴシック" charset="0"/>
              </a:rPr>
              <a:t>The Evolution of Social </a:t>
            </a:r>
            <a:br>
              <a:rPr lang="en-US">
                <a:latin typeface="Verdana" charset="0"/>
                <a:ea typeface="ＭＳ Ｐゴシック" charset="0"/>
                <a:cs typeface="ＭＳ Ｐゴシック" charset="0"/>
              </a:rPr>
            </a:br>
            <a:r>
              <a:rPr lang="en-US">
                <a:latin typeface="Verdana" charset="0"/>
                <a:ea typeface="ＭＳ Ｐゴシック" charset="0"/>
                <a:cs typeface="ＭＳ Ｐゴシック" charset="0"/>
              </a:rPr>
              <a:t>Media &amp; Conferencing</a:t>
            </a:r>
          </a:p>
        </p:txBody>
      </p:sp>
      <p:sp>
        <p:nvSpPr>
          <p:cNvPr id="20488" name="AutoShape 14"/>
          <p:cNvSpPr>
            <a:spLocks noChangeArrowheads="1"/>
          </p:cNvSpPr>
          <p:nvPr/>
        </p:nvSpPr>
        <p:spPr bwMode="auto">
          <a:xfrm>
            <a:off x="4265613" y="1285875"/>
            <a:ext cx="1601787" cy="1050925"/>
          </a:xfrm>
          <a:prstGeom prst="chevron">
            <a:avLst>
              <a:gd name="adj" fmla="val 38104"/>
            </a:avLst>
          </a:prstGeom>
          <a:solidFill>
            <a:srgbClr val="FFFFFF"/>
          </a:solidFill>
          <a:ln w="22225">
            <a:solidFill>
              <a:schemeClr val="tx1"/>
            </a:solidFill>
            <a:miter lim="800000"/>
            <a:headEnd/>
            <a:tailEnd/>
          </a:ln>
        </p:spPr>
        <p:txBody>
          <a:bodyPr wrap="none" lIns="54864" tIns="27432" rIns="54864" bIns="27432" anchor="ctr"/>
          <a:lstStyle/>
          <a:p>
            <a:pPr algn="ctr" defTabSz="549275"/>
            <a:endParaRPr lang="en-US" sz="2200" b="1">
              <a:solidFill>
                <a:schemeClr val="tx2"/>
              </a:solidFill>
            </a:endParaRPr>
          </a:p>
        </p:txBody>
      </p:sp>
      <p:sp>
        <p:nvSpPr>
          <p:cNvPr id="20489" name="Rectangle 15"/>
          <p:cNvSpPr>
            <a:spLocks noChangeArrowheads="1"/>
          </p:cNvSpPr>
          <p:nvPr/>
        </p:nvSpPr>
        <p:spPr bwMode="auto">
          <a:xfrm>
            <a:off x="4114800" y="1295400"/>
            <a:ext cx="1295400" cy="1028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1900" b="1">
                <a:solidFill>
                  <a:schemeClr val="tx2"/>
                </a:solidFill>
              </a:rPr>
              <a:t>Online Social</a:t>
            </a:r>
            <a:br>
              <a:rPr lang="en-US" sz="1900" b="1">
                <a:solidFill>
                  <a:schemeClr val="tx2"/>
                </a:solidFill>
              </a:rPr>
            </a:br>
            <a:r>
              <a:rPr lang="en-US" sz="1900" b="1">
                <a:solidFill>
                  <a:schemeClr val="tx2"/>
                </a:solidFill>
              </a:rPr>
              <a:t>Media</a:t>
            </a:r>
          </a:p>
          <a:p>
            <a:pPr algn="ctr"/>
            <a:endParaRPr lang="en-US" sz="2900" b="1">
              <a:solidFill>
                <a:schemeClr val="tx2"/>
              </a:solidFill>
            </a:endParaRPr>
          </a:p>
        </p:txBody>
      </p:sp>
      <p:sp>
        <p:nvSpPr>
          <p:cNvPr id="20490" name="AutoShape 16"/>
          <p:cNvSpPr>
            <a:spLocks noChangeArrowheads="1"/>
          </p:cNvSpPr>
          <p:nvPr/>
        </p:nvSpPr>
        <p:spPr bwMode="auto">
          <a:xfrm>
            <a:off x="196850" y="2743200"/>
            <a:ext cx="1341438" cy="1050925"/>
          </a:xfrm>
          <a:prstGeom prst="chevron">
            <a:avLst>
              <a:gd name="adj" fmla="val 31911"/>
            </a:avLst>
          </a:prstGeom>
          <a:solidFill>
            <a:srgbClr val="FFFFFF"/>
          </a:solidFill>
          <a:ln w="9525">
            <a:solidFill>
              <a:schemeClr val="tx1"/>
            </a:solidFill>
            <a:miter lim="800000"/>
            <a:headEnd/>
            <a:tailEnd/>
          </a:ln>
        </p:spPr>
        <p:txBody>
          <a:bodyPr wrap="none" lIns="54864" tIns="27432" rIns="54864" bIns="27432" anchor="ctr"/>
          <a:lstStyle/>
          <a:p>
            <a:pPr algn="ctr" defTabSz="549275"/>
            <a:r>
              <a:rPr lang="en-US" sz="1900" b="1">
                <a:solidFill>
                  <a:schemeClr val="tx2"/>
                </a:solidFill>
              </a:rPr>
              <a:t>     Phone</a:t>
            </a:r>
          </a:p>
          <a:p>
            <a:pPr algn="ctr" defTabSz="549275"/>
            <a:r>
              <a:rPr lang="en-US" sz="1900" b="1">
                <a:solidFill>
                  <a:schemeClr val="tx2"/>
                </a:solidFill>
              </a:rPr>
              <a:t>     Calls</a:t>
            </a:r>
          </a:p>
        </p:txBody>
      </p:sp>
      <p:sp>
        <p:nvSpPr>
          <p:cNvPr id="20491" name="AutoShape 17"/>
          <p:cNvSpPr>
            <a:spLocks noChangeArrowheads="1"/>
          </p:cNvSpPr>
          <p:nvPr/>
        </p:nvSpPr>
        <p:spPr bwMode="auto">
          <a:xfrm>
            <a:off x="1249363" y="2743200"/>
            <a:ext cx="1355725" cy="1050925"/>
          </a:xfrm>
          <a:prstGeom prst="chevron">
            <a:avLst>
              <a:gd name="adj" fmla="val 32251"/>
            </a:avLst>
          </a:prstGeom>
          <a:solidFill>
            <a:srgbClr val="FFFFFF"/>
          </a:solidFill>
          <a:ln w="9525">
            <a:solidFill>
              <a:schemeClr val="tx1"/>
            </a:solidFill>
            <a:miter lim="800000"/>
            <a:headEnd/>
            <a:tailEnd/>
          </a:ln>
        </p:spPr>
        <p:txBody>
          <a:bodyPr wrap="none" lIns="54864" tIns="27432" rIns="54864" bIns="27432" anchor="ctr"/>
          <a:lstStyle/>
          <a:p>
            <a:pPr algn="ctr" defTabSz="549275"/>
            <a:r>
              <a:rPr lang="en-US" sz="1900" b="1">
                <a:solidFill>
                  <a:schemeClr val="tx2"/>
                </a:solidFill>
              </a:rPr>
              <a:t>       3-way</a:t>
            </a:r>
            <a:br>
              <a:rPr lang="en-US" sz="1900" b="1">
                <a:solidFill>
                  <a:schemeClr val="tx2"/>
                </a:solidFill>
              </a:rPr>
            </a:br>
            <a:r>
              <a:rPr lang="en-US" sz="1900" b="1">
                <a:solidFill>
                  <a:schemeClr val="tx2"/>
                </a:solidFill>
              </a:rPr>
              <a:t>     Calling</a:t>
            </a:r>
          </a:p>
        </p:txBody>
      </p:sp>
      <p:sp>
        <p:nvSpPr>
          <p:cNvPr id="20492" name="AutoShape 18"/>
          <p:cNvSpPr>
            <a:spLocks noChangeArrowheads="1"/>
          </p:cNvSpPr>
          <p:nvPr/>
        </p:nvSpPr>
        <p:spPr bwMode="auto">
          <a:xfrm>
            <a:off x="2362200" y="2743200"/>
            <a:ext cx="1385888" cy="1050925"/>
          </a:xfrm>
          <a:prstGeom prst="chevron">
            <a:avLst>
              <a:gd name="adj" fmla="val 32968"/>
            </a:avLst>
          </a:prstGeom>
          <a:solidFill>
            <a:srgbClr val="FFFFFF"/>
          </a:solidFill>
          <a:ln w="9525">
            <a:solidFill>
              <a:schemeClr val="tx1"/>
            </a:solidFill>
            <a:miter lim="800000"/>
            <a:headEnd/>
            <a:tailEnd/>
          </a:ln>
        </p:spPr>
        <p:txBody>
          <a:bodyPr wrap="none" lIns="54864" tIns="27432" rIns="54864" bIns="27432" anchor="ctr"/>
          <a:lstStyle/>
          <a:p>
            <a:pPr algn="ctr" defTabSz="549275"/>
            <a:r>
              <a:rPr lang="en-US" sz="1900" b="1">
                <a:solidFill>
                  <a:schemeClr val="tx2"/>
                </a:solidFill>
              </a:rPr>
              <a:t>  </a:t>
            </a:r>
            <a:r>
              <a:rPr lang="en-US" sz="1800" b="1">
                <a:solidFill>
                  <a:schemeClr val="tx2"/>
                </a:solidFill>
              </a:rPr>
              <a:t>1</a:t>
            </a:r>
            <a:r>
              <a:rPr lang="en-US" sz="1400" b="1" baseline="30000">
                <a:solidFill>
                  <a:schemeClr val="tx2"/>
                </a:solidFill>
              </a:rPr>
              <a:t>-</a:t>
            </a:r>
            <a:r>
              <a:rPr lang="en-US" sz="1800" b="1">
                <a:solidFill>
                  <a:schemeClr val="tx2"/>
                </a:solidFill>
              </a:rPr>
              <a:t>to</a:t>
            </a:r>
            <a:r>
              <a:rPr lang="en-US" sz="1400" b="1" baseline="30000">
                <a:solidFill>
                  <a:schemeClr val="tx2"/>
                </a:solidFill>
              </a:rPr>
              <a:t>-</a:t>
            </a:r>
            <a:r>
              <a:rPr lang="en-US" sz="1800" b="1">
                <a:solidFill>
                  <a:schemeClr val="tx2"/>
                </a:solidFill>
              </a:rPr>
              <a:t>Many</a:t>
            </a:r>
          </a:p>
          <a:p>
            <a:pPr algn="ctr" defTabSz="549275"/>
            <a:r>
              <a:rPr lang="en-US" sz="1900" b="1">
                <a:solidFill>
                  <a:schemeClr val="tx2"/>
                </a:solidFill>
              </a:rPr>
              <a:t> Conf.</a:t>
            </a:r>
          </a:p>
          <a:p>
            <a:pPr algn="ctr" defTabSz="549275"/>
            <a:r>
              <a:rPr lang="en-US" sz="1900" b="1">
                <a:solidFill>
                  <a:schemeClr val="tx2"/>
                </a:solidFill>
              </a:rPr>
              <a:t>Calls</a:t>
            </a:r>
          </a:p>
        </p:txBody>
      </p:sp>
      <p:sp>
        <p:nvSpPr>
          <p:cNvPr id="20493" name="AutoShape 19"/>
          <p:cNvSpPr>
            <a:spLocks noChangeArrowheads="1"/>
          </p:cNvSpPr>
          <p:nvPr/>
        </p:nvSpPr>
        <p:spPr bwMode="auto">
          <a:xfrm>
            <a:off x="3625850" y="2747963"/>
            <a:ext cx="1601788" cy="1050925"/>
          </a:xfrm>
          <a:prstGeom prst="chevron">
            <a:avLst>
              <a:gd name="adj" fmla="val 38104"/>
            </a:avLst>
          </a:prstGeom>
          <a:solidFill>
            <a:srgbClr val="FFFFFF"/>
          </a:solidFill>
          <a:ln w="22225">
            <a:solidFill>
              <a:schemeClr val="tx1"/>
            </a:solidFill>
            <a:miter lim="800000"/>
            <a:headEnd/>
            <a:tailEnd/>
          </a:ln>
        </p:spPr>
        <p:txBody>
          <a:bodyPr wrap="none" lIns="54864" tIns="27432" rIns="54864" bIns="27432" anchor="ctr"/>
          <a:lstStyle/>
          <a:p>
            <a:pPr algn="ctr" defTabSz="549275"/>
            <a:endParaRPr lang="en-US" sz="2200" b="1">
              <a:solidFill>
                <a:schemeClr val="tx2"/>
              </a:solidFill>
            </a:endParaRPr>
          </a:p>
        </p:txBody>
      </p:sp>
      <p:sp>
        <p:nvSpPr>
          <p:cNvPr id="20494" name="AutoShape 20"/>
          <p:cNvSpPr>
            <a:spLocks noChangeArrowheads="1"/>
          </p:cNvSpPr>
          <p:nvPr/>
        </p:nvSpPr>
        <p:spPr bwMode="auto">
          <a:xfrm>
            <a:off x="4279900" y="2747963"/>
            <a:ext cx="1601788" cy="1050925"/>
          </a:xfrm>
          <a:prstGeom prst="chevron">
            <a:avLst>
              <a:gd name="adj" fmla="val 38104"/>
            </a:avLst>
          </a:prstGeom>
          <a:solidFill>
            <a:srgbClr val="FFFFFF"/>
          </a:solidFill>
          <a:ln w="22225">
            <a:solidFill>
              <a:schemeClr val="tx1"/>
            </a:solidFill>
            <a:miter lim="800000"/>
            <a:headEnd/>
            <a:tailEnd/>
          </a:ln>
        </p:spPr>
        <p:txBody>
          <a:bodyPr wrap="none" lIns="54864" tIns="27432" rIns="54864" bIns="27432" anchor="ctr"/>
          <a:lstStyle/>
          <a:p>
            <a:pPr algn="ctr" defTabSz="549275"/>
            <a:endParaRPr lang="en-US" sz="2200" b="1">
              <a:solidFill>
                <a:schemeClr val="tx2"/>
              </a:solidFill>
            </a:endParaRPr>
          </a:p>
        </p:txBody>
      </p:sp>
      <p:sp>
        <p:nvSpPr>
          <p:cNvPr id="20495" name="Rectangle 21"/>
          <p:cNvSpPr>
            <a:spLocks noChangeArrowheads="1"/>
          </p:cNvSpPr>
          <p:nvPr/>
        </p:nvSpPr>
        <p:spPr bwMode="auto">
          <a:xfrm>
            <a:off x="4129088" y="2757488"/>
            <a:ext cx="1295400" cy="1028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1900" b="1">
                <a:solidFill>
                  <a:schemeClr val="tx2"/>
                </a:solidFill>
              </a:rPr>
              <a:t>Social</a:t>
            </a:r>
            <a:br>
              <a:rPr lang="en-US" sz="1900" b="1">
                <a:solidFill>
                  <a:schemeClr val="tx2"/>
                </a:solidFill>
              </a:rPr>
            </a:br>
            <a:r>
              <a:rPr lang="en-US" sz="1900" b="1">
                <a:solidFill>
                  <a:schemeClr val="tx2"/>
                </a:solidFill>
              </a:rPr>
              <a:t>Conferencing</a:t>
            </a:r>
          </a:p>
          <a:p>
            <a:pPr algn="ctr"/>
            <a:endParaRPr lang="en-US" sz="2900" b="1">
              <a:solidFill>
                <a:schemeClr val="tx2"/>
              </a:solidFill>
            </a:endParaRPr>
          </a:p>
        </p:txBody>
      </p:sp>
      <p:pic>
        <p:nvPicPr>
          <p:cNvPr id="20496" name="Picture 23" descr="mc white logo"/>
          <p:cNvPicPr>
            <a:picLocks noChangeAspect="1" noChangeArrowheads="1"/>
          </p:cNvPicPr>
          <p:nvPr/>
        </p:nvPicPr>
        <p:blipFill>
          <a:blip r:embed="rId4">
            <a:extLst>
              <a:ext uri="{28A0092B-C50C-407E-A947-70E740481C1C}">
                <a14:useLocalDpi xmlns:a14="http://schemas.microsoft.com/office/drawing/2010/main" val="0"/>
              </a:ext>
            </a:extLst>
          </a:blip>
          <a:srcRect b="14337"/>
          <a:stretch>
            <a:fillRect/>
          </a:stretch>
        </p:blipFill>
        <p:spPr bwMode="auto">
          <a:xfrm>
            <a:off x="4267200" y="3290888"/>
            <a:ext cx="1066800"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7" name="Picture 25" descr="facebook"/>
          <p:cNvPicPr>
            <a:picLocks noChangeAspect="1" noChangeArrowheads="1"/>
          </p:cNvPicPr>
          <p:nvPr/>
        </p:nvPicPr>
        <p:blipFill>
          <a:blip r:embed="rId5">
            <a:extLst>
              <a:ext uri="{28A0092B-C50C-407E-A947-70E740481C1C}">
                <a14:useLocalDpi xmlns:a14="http://schemas.microsoft.com/office/drawing/2010/main" val="0"/>
              </a:ext>
            </a:extLst>
          </a:blip>
          <a:srcRect l="3122"/>
          <a:stretch>
            <a:fillRect/>
          </a:stretch>
        </p:blipFill>
        <p:spPr bwMode="auto">
          <a:xfrm>
            <a:off x="4125913" y="1905000"/>
            <a:ext cx="3698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8" name="Picture 27" descr="linkedin"/>
          <p:cNvPicPr>
            <a:picLocks noChangeAspect="1" noChangeArrowheads="1"/>
          </p:cNvPicPr>
          <p:nvPr/>
        </p:nvPicPr>
        <p:blipFill>
          <a:blip r:embed="rId6">
            <a:extLst>
              <a:ext uri="{28A0092B-C50C-407E-A947-70E740481C1C}">
                <a14:useLocalDpi xmlns:a14="http://schemas.microsoft.com/office/drawing/2010/main" val="0"/>
              </a:ext>
            </a:extLst>
          </a:blip>
          <a:srcRect l="5742" t="4785" r="5742" b="5104"/>
          <a:stretch>
            <a:fillRect/>
          </a:stretch>
        </p:blipFill>
        <p:spPr bwMode="auto">
          <a:xfrm>
            <a:off x="4570413" y="1905000"/>
            <a:ext cx="37306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28" descr="twitter"/>
          <p:cNvPicPr>
            <a:picLocks noChangeAspect="1" noChangeArrowheads="1"/>
          </p:cNvPicPr>
          <p:nvPr/>
        </p:nvPicPr>
        <p:blipFill>
          <a:blip r:embed="rId7">
            <a:extLst>
              <a:ext uri="{28A0092B-C50C-407E-A947-70E740481C1C}">
                <a14:useLocalDpi xmlns:a14="http://schemas.microsoft.com/office/drawing/2010/main" val="0"/>
              </a:ext>
            </a:extLst>
          </a:blip>
          <a:srcRect l="9338" r="8949"/>
          <a:stretch>
            <a:fillRect/>
          </a:stretch>
        </p:blipFill>
        <p:spPr bwMode="auto">
          <a:xfrm>
            <a:off x="5014913" y="1905000"/>
            <a:ext cx="3111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24"/>
          <p:cNvSpPr>
            <a:spLocks noGrp="1" noChangeArrowheads="1"/>
          </p:cNvSpPr>
          <p:nvPr>
            <p:ph type="title" idx="4294967295"/>
          </p:nvPr>
        </p:nvSpPr>
        <p:spPr>
          <a:xfrm>
            <a:off x="249238" y="482600"/>
            <a:ext cx="5130800" cy="325438"/>
          </a:xfrm>
        </p:spPr>
        <p:txBody>
          <a:bodyPr/>
          <a:lstStyle/>
          <a:p>
            <a:r>
              <a:rPr lang="en-US" sz="2900">
                <a:latin typeface="Verdana" charset="0"/>
                <a:ea typeface="ＭＳ Ｐゴシック" charset="0"/>
                <a:cs typeface="ＭＳ Ｐゴシック" charset="0"/>
              </a:rPr>
              <a:t>The Shift:</a:t>
            </a:r>
            <a:br>
              <a:rPr lang="en-US" sz="2900">
                <a:latin typeface="Verdana" charset="0"/>
                <a:ea typeface="ＭＳ Ｐゴシック" charset="0"/>
                <a:cs typeface="ＭＳ Ｐゴシック" charset="0"/>
              </a:rPr>
            </a:br>
            <a:r>
              <a:rPr lang="en-US" sz="2400">
                <a:latin typeface="Verdana" charset="0"/>
                <a:ea typeface="ＭＳ Ｐゴシック" charset="0"/>
                <a:cs typeface="ＭＳ Ｐゴシック" charset="0"/>
              </a:rPr>
              <a:t>A Scalable &amp; Truly Social Media</a:t>
            </a:r>
            <a:endParaRPr lang="en-US">
              <a:latin typeface="Verdana" charset="0"/>
              <a:ea typeface="ＭＳ Ｐゴシック" charset="0"/>
              <a:cs typeface="ＭＳ Ｐゴシック" charset="0"/>
            </a:endParaRPr>
          </a:p>
        </p:txBody>
      </p:sp>
      <p:sp>
        <p:nvSpPr>
          <p:cNvPr id="22531" name="Text Box 171"/>
          <p:cNvSpPr txBox="1">
            <a:spLocks noChangeArrowheads="1"/>
          </p:cNvSpPr>
          <p:nvPr/>
        </p:nvSpPr>
        <p:spPr bwMode="auto">
          <a:xfrm>
            <a:off x="271463" y="2892425"/>
            <a:ext cx="5295900"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864" tIns="27432" rIns="54864" bIns="27432">
            <a:spAutoFit/>
          </a:bodyPr>
          <a:lstStyle>
            <a:lvl1pPr defTabSz="549275" eaLnBrk="0" hangingPunct="0">
              <a:defRPr sz="2400">
                <a:solidFill>
                  <a:schemeClr val="tx1"/>
                </a:solidFill>
                <a:latin typeface="Times New Roman" charset="0"/>
                <a:ea typeface="ＭＳ Ｐゴシック" charset="0"/>
                <a:cs typeface="ＭＳ Ｐゴシック" charset="0"/>
              </a:defRPr>
            </a:lvl1pPr>
            <a:lvl2pPr marL="37931725" indent="-37474525" defTabSz="54927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endParaRPr lang="en-US" sz="1700">
              <a:solidFill>
                <a:schemeClr val="bg1"/>
              </a:solidFill>
            </a:endParaRPr>
          </a:p>
        </p:txBody>
      </p:sp>
      <p:sp>
        <p:nvSpPr>
          <p:cNvPr id="22532" name="Text Box 172"/>
          <p:cNvSpPr txBox="1">
            <a:spLocks noChangeArrowheads="1"/>
          </p:cNvSpPr>
          <p:nvPr/>
        </p:nvSpPr>
        <p:spPr bwMode="auto">
          <a:xfrm>
            <a:off x="271463" y="1220788"/>
            <a:ext cx="5341937" cy="298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864" tIns="27432" rIns="54864" bIns="27432">
            <a:spAutoFit/>
          </a:bodyPr>
          <a:lstStyle>
            <a:lvl1pPr defTabSz="549275" eaLnBrk="0" hangingPunct="0">
              <a:defRPr sz="2400">
                <a:solidFill>
                  <a:schemeClr val="tx1"/>
                </a:solidFill>
                <a:latin typeface="Times New Roman" charset="0"/>
                <a:ea typeface="ＭＳ Ｐゴシック" charset="0"/>
                <a:cs typeface="ＭＳ Ｐゴシック" charset="0"/>
              </a:defRPr>
            </a:lvl1pPr>
            <a:lvl2pPr marL="37931725" indent="-37474525" defTabSz="54927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20000"/>
              </a:spcBef>
            </a:pPr>
            <a:r>
              <a:rPr lang="en-US" sz="1900">
                <a:solidFill>
                  <a:schemeClr val="bg1"/>
                </a:solidFill>
                <a:latin typeface="Verdana" charset="0"/>
              </a:rPr>
              <a:t>Imagine a conference call/webinar:</a:t>
            </a:r>
            <a:endParaRPr lang="en-US" sz="1900" b="1">
              <a:solidFill>
                <a:schemeClr val="bg1"/>
              </a:solidFill>
              <a:latin typeface="Verdana" charset="0"/>
            </a:endParaRPr>
          </a:p>
          <a:p>
            <a:pPr>
              <a:spcBef>
                <a:spcPct val="45000"/>
              </a:spcBef>
              <a:buFontTx/>
              <a:buChar char="•"/>
            </a:pPr>
            <a:r>
              <a:rPr lang="en-US" sz="1700" b="1">
                <a:solidFill>
                  <a:schemeClr val="bg1"/>
                </a:solidFill>
                <a:latin typeface="Verdana" charset="0"/>
              </a:rPr>
              <a:t> </a:t>
            </a:r>
            <a:r>
              <a:rPr lang="en-US" sz="1700">
                <a:solidFill>
                  <a:schemeClr val="bg1"/>
                </a:solidFill>
                <a:latin typeface="Verdana" charset="0"/>
              </a:rPr>
              <a:t>First, led by a respected/inspirational leader</a:t>
            </a:r>
          </a:p>
          <a:p>
            <a:pPr>
              <a:spcBef>
                <a:spcPct val="30000"/>
              </a:spcBef>
              <a:buFontTx/>
              <a:buChar char="•"/>
            </a:pPr>
            <a:r>
              <a:rPr lang="en-US" sz="1700">
                <a:solidFill>
                  <a:schemeClr val="bg1"/>
                </a:solidFill>
                <a:latin typeface="Verdana" charset="0"/>
              </a:rPr>
              <a:t> Then breaking into small groups, applying the topic to </a:t>
            </a:r>
            <a:r>
              <a:rPr lang="en-US" sz="1700" i="1">
                <a:solidFill>
                  <a:schemeClr val="bg1"/>
                </a:solidFill>
                <a:latin typeface="Verdana" charset="0"/>
              </a:rPr>
              <a:t>their</a:t>
            </a:r>
            <a:r>
              <a:rPr lang="en-US" sz="1700">
                <a:solidFill>
                  <a:schemeClr val="bg1"/>
                </a:solidFill>
                <a:latin typeface="Verdana" charset="0"/>
              </a:rPr>
              <a:t> life, reflecting, sharing learnings</a:t>
            </a:r>
          </a:p>
          <a:p>
            <a:pPr>
              <a:spcBef>
                <a:spcPct val="45000"/>
              </a:spcBef>
              <a:buFontTx/>
              <a:buChar char="•"/>
            </a:pPr>
            <a:r>
              <a:rPr lang="en-US" sz="1700">
                <a:solidFill>
                  <a:schemeClr val="bg1"/>
                </a:solidFill>
                <a:latin typeface="Verdana" charset="0"/>
              </a:rPr>
              <a:t> moving to fluid engagement:  select which topics to join, vote, ask questions, take action</a:t>
            </a:r>
          </a:p>
          <a:p>
            <a:pPr>
              <a:spcBef>
                <a:spcPct val="45000"/>
              </a:spcBef>
            </a:pPr>
            <a:r>
              <a:rPr lang="en-US" sz="1700">
                <a:solidFill>
                  <a:schemeClr val="bg1"/>
                </a:solidFill>
                <a:latin typeface="Verdana" charset="0"/>
              </a:rPr>
              <a:t>… all interwoven with online social media</a:t>
            </a:r>
          </a:p>
          <a:p>
            <a:pPr>
              <a:spcBef>
                <a:spcPct val="45000"/>
              </a:spcBef>
            </a:pPr>
            <a:r>
              <a:rPr lang="en-US" sz="1700">
                <a:solidFill>
                  <a:schemeClr val="bg1"/>
                </a:solidFill>
                <a:latin typeface="Verdana" charset="0"/>
              </a:rPr>
              <a:t>Peer-to-peer voice - where </a:t>
            </a:r>
            <a:r>
              <a:rPr lang="en-US" sz="1700" i="1">
                <a:solidFill>
                  <a:schemeClr val="bg1"/>
                </a:solidFill>
                <a:latin typeface="Verdana" charset="0"/>
              </a:rPr>
              <a:t>strangers become friends</a:t>
            </a:r>
            <a:r>
              <a:rPr lang="en-US" sz="1700">
                <a:solidFill>
                  <a:schemeClr val="bg1"/>
                </a:solidFill>
                <a:latin typeface="Verdana" charset="0"/>
              </a:rPr>
              <a:t> and </a:t>
            </a:r>
            <a:r>
              <a:rPr lang="en-US" sz="1700" i="1">
                <a:solidFill>
                  <a:schemeClr val="bg1"/>
                </a:solidFill>
                <a:latin typeface="Verdana" charset="0"/>
              </a:rPr>
              <a:t>everyone</a:t>
            </a:r>
            <a:r>
              <a:rPr lang="en-US" sz="1700">
                <a:solidFill>
                  <a:schemeClr val="bg1"/>
                </a:solidFill>
                <a:latin typeface="Verdana" charset="0"/>
              </a:rPr>
              <a:t> </a:t>
            </a:r>
            <a:r>
              <a:rPr lang="en-US" sz="1700" i="1">
                <a:solidFill>
                  <a:schemeClr val="bg1"/>
                </a:solidFill>
                <a:latin typeface="Verdana" charset="0"/>
              </a:rPr>
              <a:t>moves into action</a:t>
            </a:r>
            <a:r>
              <a:rPr lang="en-US" sz="1700">
                <a:solidFill>
                  <a:schemeClr val="bg1"/>
                </a:solidFill>
                <a:latin typeface="Verdana" charset="0"/>
              </a:rPr>
              <a:t>  </a:t>
            </a:r>
          </a:p>
        </p:txBody>
      </p:sp>
      <p:pic>
        <p:nvPicPr>
          <p:cNvPr id="2253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9013" y="0"/>
            <a:ext cx="1236662"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xmlns:p14="http://schemas.microsoft.com/office/powerpoint/2010/main" advTm="73877"/>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9725" y="66675"/>
            <a:ext cx="1806575"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4"/>
          <p:cNvSpPr>
            <a:spLocks noGrp="1" noChangeArrowheads="1"/>
          </p:cNvSpPr>
          <p:nvPr>
            <p:ph type="title" idx="4294967295"/>
          </p:nvPr>
        </p:nvSpPr>
        <p:spPr>
          <a:xfrm>
            <a:off x="452438" y="139700"/>
            <a:ext cx="3621087" cy="777875"/>
          </a:xfrm>
        </p:spPr>
        <p:txBody>
          <a:bodyPr/>
          <a:lstStyle/>
          <a:p>
            <a:r>
              <a:rPr lang="en-US">
                <a:latin typeface="Verdana" charset="0"/>
                <a:ea typeface="ＭＳ Ｐゴシック" charset="0"/>
                <a:cs typeface="ＭＳ Ｐゴシック" charset="0"/>
              </a:rPr>
              <a:t>Mass Communications</a:t>
            </a:r>
          </a:p>
        </p:txBody>
      </p:sp>
      <p:graphicFrame>
        <p:nvGraphicFramePr>
          <p:cNvPr id="43136" name="Group 128"/>
          <p:cNvGraphicFramePr>
            <a:graphicFrameLocks noGrp="1"/>
          </p:cNvGraphicFramePr>
          <p:nvPr/>
        </p:nvGraphicFramePr>
        <p:xfrm>
          <a:off x="112713" y="1166813"/>
          <a:ext cx="5808662" cy="3151189"/>
        </p:xfrm>
        <a:graphic>
          <a:graphicData uri="http://schemas.openxmlformats.org/drawingml/2006/table">
            <a:tbl>
              <a:tblPr/>
              <a:tblGrid>
                <a:gridCol w="1282700"/>
                <a:gridCol w="868362"/>
                <a:gridCol w="1196975"/>
                <a:gridCol w="1089025"/>
                <a:gridCol w="1371600"/>
              </a:tblGrid>
              <a:tr h="509588">
                <a:tc>
                  <a:txBody>
                    <a:bodyPr/>
                    <a:lstStyle/>
                    <a:p>
                      <a:pPr marL="0" marR="0" lvl="0" indent="0" algn="l" defTabSz="3302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a:ln>
                          <a:noFill/>
                        </a:ln>
                        <a:solidFill>
                          <a:schemeClr val="bg1"/>
                        </a:solidFill>
                        <a:effectLst/>
                        <a:latin typeface="Verdana" charset="0"/>
                        <a:ea typeface="ＭＳ Ｐゴシック" charset="0"/>
                        <a:cs typeface="ＭＳ Ｐゴシック" charset="0"/>
                      </a:endParaRPr>
                    </a:p>
                  </a:txBody>
                  <a:tcPr marL="1" marR="1" marT="1" marB="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Raw Emotion</a:t>
                      </a:r>
                      <a:endParaRPr kumimoji="0" lang="en-US" sz="1400" b="0" i="0" u="none" strike="noStrike" cap="none" normalizeH="0" baseline="0">
                        <a:ln>
                          <a:noFill/>
                        </a:ln>
                        <a:solidFill>
                          <a:schemeClr val="bg1"/>
                        </a:solidFill>
                        <a:effectLst/>
                        <a:latin typeface="Verdana" charset="0"/>
                        <a:ea typeface="ＭＳ Ｐゴシック" charset="0"/>
                        <a:cs typeface="ＭＳ Ｐゴシック" charset="0"/>
                      </a:endParaRP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Relevance:</a:t>
                      </a:r>
                      <a:b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b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About </a:t>
                      </a:r>
                      <a:r>
                        <a:rPr kumimoji="0" lang="en-US" sz="1400" b="1" i="1" u="none" strike="noStrike" cap="none" normalizeH="0" baseline="0">
                          <a:ln>
                            <a:noFill/>
                          </a:ln>
                          <a:solidFill>
                            <a:schemeClr val="bg1"/>
                          </a:solidFill>
                          <a:effectLst/>
                          <a:latin typeface="Verdana" charset="0"/>
                          <a:ea typeface="ＭＳ Ｐゴシック" charset="0"/>
                          <a:cs typeface="ＭＳ Ｐゴシック" charset="0"/>
                        </a:rPr>
                        <a:t>Me?</a:t>
                      </a:r>
                      <a:endParaRPr kumimoji="0" lang="en-US" sz="1400" b="1" i="0" u="none" strike="noStrike" cap="none" normalizeH="0" baseline="0">
                        <a:ln>
                          <a:noFill/>
                        </a:ln>
                        <a:solidFill>
                          <a:schemeClr val="bg1"/>
                        </a:solidFill>
                        <a:effectLst/>
                        <a:latin typeface="Verdana" charset="0"/>
                        <a:ea typeface="ＭＳ Ｐゴシック" charset="0"/>
                        <a:cs typeface="ＭＳ Ｐゴシック" charset="0"/>
                      </a:endParaRP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Inspiring, Important</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Builds New Relationships</a:t>
                      </a:r>
                      <a:endParaRPr kumimoji="0" lang="en-US" sz="1400" b="0" i="0" u="none" strike="noStrike" cap="none" normalizeH="0" baseline="0">
                        <a:ln>
                          <a:noFill/>
                        </a:ln>
                        <a:solidFill>
                          <a:schemeClr val="bg1"/>
                        </a:solidFill>
                        <a:effectLst/>
                        <a:latin typeface="Verdana" charset="0"/>
                        <a:ea typeface="ＭＳ Ｐゴシック" charset="0"/>
                        <a:cs typeface="ＭＳ Ｐゴシック" charset="0"/>
                      </a:endParaRPr>
                    </a:p>
                  </a:txBody>
                  <a:tcPr marL="1" marR="1" marT="1" marB="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0" marR="0" lvl="0" indent="0" algn="l"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Radio &amp; TV</a:t>
                      </a:r>
                    </a:p>
                  </a:txBody>
                  <a:tcPr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06BD28"/>
                          </a:solidFill>
                          <a:effectLst/>
                          <a:latin typeface="Verdana" charset="0"/>
                          <a:ea typeface="ＭＳ Ｐゴシック" charset="0"/>
                          <a:cs typeface="ＭＳ Ｐゴシック" charset="0"/>
                        </a:rPr>
                        <a:t>High</a:t>
                      </a:r>
                      <a:endParaRPr kumimoji="0" lang="en-US" sz="1400" b="0" i="0" u="none" strike="noStrike" cap="none" normalizeH="0" baseline="0">
                        <a:ln>
                          <a:noFill/>
                        </a:ln>
                        <a:solidFill>
                          <a:schemeClr val="bg1"/>
                        </a:solidFill>
                        <a:effectLst/>
                        <a:latin typeface="Verdana" charset="0"/>
                        <a:ea typeface="ＭＳ Ｐゴシック" charset="0"/>
                        <a:cs typeface="ＭＳ Ｐゴシック" charset="0"/>
                      </a:endParaRP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A21D0F"/>
                          </a:solidFill>
                          <a:effectLst/>
                          <a:latin typeface="Verdana" charset="0"/>
                          <a:ea typeface="ＭＳ Ｐゴシック" charset="0"/>
                          <a:cs typeface="ＭＳ Ｐゴシック" charset="0"/>
                        </a:rPr>
                        <a:t>Low</a:t>
                      </a:r>
                      <a:endParaRPr kumimoji="0" lang="en-US" sz="1900" b="1" i="0" u="none" strike="noStrike" cap="none" normalizeH="0" baseline="0">
                        <a:ln>
                          <a:noFill/>
                        </a:ln>
                        <a:solidFill>
                          <a:srgbClr val="06BD28"/>
                        </a:solidFill>
                        <a:effectLst/>
                        <a:latin typeface="Verdana" charset="0"/>
                        <a:ea typeface="ＭＳ Ｐゴシック" charset="0"/>
                        <a:cs typeface="ＭＳ Ｐゴシック" charset="0"/>
                      </a:endParaRP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A21D0F"/>
                          </a:solidFill>
                          <a:effectLst/>
                          <a:latin typeface="Verdana" charset="0"/>
                          <a:ea typeface="ＭＳ Ｐゴシック" charset="0"/>
                          <a:cs typeface="ＭＳ Ｐゴシック" charset="0"/>
                        </a:rPr>
                        <a:t>Low</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rgbClr val="A21D0F"/>
                          </a:solidFill>
                          <a:effectLst/>
                          <a:latin typeface="Verdana" charset="0"/>
                          <a:ea typeface="ＭＳ Ｐゴシック" charset="0"/>
                          <a:cs typeface="ＭＳ Ｐゴシック" charset="0"/>
                        </a:rPr>
                        <a:t>Zero</a:t>
                      </a:r>
                      <a:endParaRPr kumimoji="0" lang="en-US" sz="1900" b="1" i="0" u="none" strike="noStrike" cap="none" normalizeH="0" baseline="0">
                        <a:ln>
                          <a:noFill/>
                        </a:ln>
                        <a:solidFill>
                          <a:srgbClr val="A21D0F"/>
                        </a:solidFill>
                        <a:effectLst/>
                        <a:latin typeface="Verdana" charset="0"/>
                        <a:ea typeface="ＭＳ Ｐゴシック" charset="0"/>
                        <a:cs typeface="ＭＳ Ｐゴシック" charset="0"/>
                      </a:endParaRPr>
                    </a:p>
                  </a:txBody>
                  <a:tcPr marL="1" marR="1" marT="1" marB="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Conf. Calls      &amp; Webinars</a:t>
                      </a:r>
                    </a:p>
                  </a:txBody>
                  <a:tcPr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A21D0F"/>
                          </a:solidFill>
                          <a:effectLst/>
                          <a:latin typeface="Verdana" charset="0"/>
                          <a:ea typeface="ＭＳ Ｐゴシック" charset="0"/>
                          <a:cs typeface="ＭＳ Ｐゴシック" charset="0"/>
                        </a:rPr>
                        <a:t>Low</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chemeClr val="bg1"/>
                          </a:solidFill>
                          <a:effectLst/>
                          <a:latin typeface="Verdana" charset="0"/>
                          <a:ea typeface="ＭＳ Ｐゴシック" charset="0"/>
                          <a:cs typeface="ＭＳ Ｐゴシック" charset="0"/>
                        </a:rPr>
                        <a:t>Med</a:t>
                      </a:r>
                      <a:endParaRPr kumimoji="0" lang="en-US" sz="1900" b="1" i="0" u="none" strike="noStrike" cap="none" normalizeH="0" baseline="0">
                        <a:ln>
                          <a:noFill/>
                        </a:ln>
                        <a:solidFill>
                          <a:srgbClr val="06BD28"/>
                        </a:solidFill>
                        <a:effectLst/>
                        <a:latin typeface="Verdana" charset="0"/>
                        <a:ea typeface="ＭＳ Ｐゴシック" charset="0"/>
                        <a:cs typeface="ＭＳ Ｐゴシック" charset="0"/>
                      </a:endParaRP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A21D0F"/>
                          </a:solidFill>
                          <a:effectLst/>
                          <a:latin typeface="Verdana" charset="0"/>
                          <a:ea typeface="ＭＳ Ｐゴシック" charset="0"/>
                          <a:cs typeface="ＭＳ Ｐゴシック" charset="0"/>
                        </a:rPr>
                        <a:t>Low</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A21D0F"/>
                          </a:solidFill>
                          <a:effectLst/>
                          <a:latin typeface="Verdana" charset="0"/>
                          <a:ea typeface="ＭＳ Ｐゴシック" charset="0"/>
                          <a:cs typeface="ＭＳ Ｐゴシック" charset="0"/>
                        </a:rPr>
                        <a:t>Low</a:t>
                      </a:r>
                    </a:p>
                  </a:txBody>
                  <a:tcPr marL="1" marR="1" marT="1" marB="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575">
                <a:tc>
                  <a:txBody>
                    <a:bodyPr/>
                    <a:lstStyle/>
                    <a:p>
                      <a:pPr marL="0" marR="0" lvl="0" indent="0" algn="l"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Webforums</a:t>
                      </a:r>
                    </a:p>
                    <a:p>
                      <a:pPr marL="0" marR="0" lvl="0" indent="0" algn="l"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&amp; Blogs</a:t>
                      </a:r>
                    </a:p>
                  </a:txBody>
                  <a:tcPr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chemeClr val="bg1"/>
                          </a:solidFill>
                          <a:effectLst/>
                          <a:latin typeface="Verdana" charset="0"/>
                          <a:ea typeface="ＭＳ Ｐゴシック" charset="0"/>
                          <a:cs typeface="ＭＳ Ｐゴシック" charset="0"/>
                        </a:rPr>
                        <a:t>Med</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chemeClr val="bg1"/>
                          </a:solidFill>
                          <a:effectLst/>
                          <a:latin typeface="Verdana" charset="0"/>
                          <a:ea typeface="ＭＳ Ｐゴシック" charset="0"/>
                          <a:cs typeface="ＭＳ Ｐゴシック" charset="0"/>
                        </a:rPr>
                        <a:t>Med</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chemeClr val="bg1"/>
                          </a:solidFill>
                          <a:effectLst/>
                          <a:latin typeface="Verdana" charset="0"/>
                          <a:ea typeface="ＭＳ Ｐゴシック" charset="0"/>
                          <a:cs typeface="ＭＳ Ｐゴシック" charset="0"/>
                        </a:rPr>
                        <a:t>Med</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A21D0F"/>
                          </a:solidFill>
                          <a:effectLst/>
                          <a:latin typeface="Verdana" charset="0"/>
                          <a:ea typeface="ＭＳ Ｐゴシック" charset="0"/>
                          <a:cs typeface="ＭＳ Ｐゴシック" charset="0"/>
                        </a:rPr>
                        <a:t>Low</a:t>
                      </a:r>
                    </a:p>
                  </a:txBody>
                  <a:tcPr marL="1" marR="1" marT="1" marB="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0" marR="0" lvl="0" indent="0" algn="l" defTabSz="3302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bg1"/>
                          </a:solidFill>
                          <a:effectLst/>
                          <a:latin typeface="Verdana" charset="0"/>
                          <a:ea typeface="ＭＳ Ｐゴシック" charset="0"/>
                          <a:cs typeface="ＭＳ Ｐゴシック" charset="0"/>
                        </a:rPr>
                        <a:t>Facebook</a:t>
                      </a:r>
                    </a:p>
                  </a:txBody>
                  <a:tcPr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chemeClr val="bg1"/>
                          </a:solidFill>
                          <a:effectLst/>
                          <a:latin typeface="Verdana" charset="0"/>
                          <a:ea typeface="ＭＳ Ｐゴシック" charset="0"/>
                          <a:cs typeface="ＭＳ Ｐゴシック" charset="0"/>
                        </a:rPr>
                        <a:t>Med</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06BD28"/>
                          </a:solidFill>
                          <a:effectLst/>
                          <a:latin typeface="Verdana" charset="0"/>
                          <a:ea typeface="ＭＳ Ｐゴシック" charset="0"/>
                          <a:cs typeface="ＭＳ Ｐゴシック" charset="0"/>
                        </a:rPr>
                        <a:t>High</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rgbClr val="A21D0F"/>
                          </a:solidFill>
                          <a:effectLst/>
                          <a:latin typeface="Verdana" charset="0"/>
                          <a:ea typeface="ＭＳ Ｐゴシック" charset="0"/>
                          <a:cs typeface="ＭＳ Ｐゴシック" charset="0"/>
                        </a:rPr>
                        <a:t>Low</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1900" b="1" i="0" u="none" strike="noStrike" cap="none" normalizeH="0" baseline="0">
                          <a:ln>
                            <a:noFill/>
                          </a:ln>
                          <a:solidFill>
                            <a:schemeClr val="bg1"/>
                          </a:solidFill>
                          <a:effectLst/>
                          <a:latin typeface="Verdana" charset="0"/>
                          <a:ea typeface="ＭＳ Ｐゴシック" charset="0"/>
                          <a:cs typeface="ＭＳ Ｐゴシック" charset="0"/>
                        </a:rPr>
                        <a:t>Med</a:t>
                      </a:r>
                    </a:p>
                  </a:txBody>
                  <a:tcPr marL="1" marR="1" marT="1" marB="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850">
                <a:tc>
                  <a:txBody>
                    <a:bodyPr/>
                    <a:lstStyle/>
                    <a:p>
                      <a:pPr marL="0" marR="0" lvl="0" indent="0" algn="l" defTabSz="3302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a:ln>
                          <a:noFill/>
                        </a:ln>
                        <a:solidFill>
                          <a:schemeClr val="bg1"/>
                        </a:solidFill>
                        <a:effectLst/>
                        <a:latin typeface="Verdana" charset="0"/>
                        <a:ea typeface="ＭＳ Ｐゴシック" charset="0"/>
                        <a:cs typeface="ＭＳ Ｐゴシック" charset="0"/>
                      </a:endParaRPr>
                    </a:p>
                  </a:txBody>
                  <a:tcPr marL="1" marR="1" marT="1" marB="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a:ln>
                            <a:noFill/>
                          </a:ln>
                          <a:solidFill>
                            <a:srgbClr val="06BD28"/>
                          </a:solidFill>
                          <a:effectLst/>
                          <a:latin typeface="Verdana" charset="0"/>
                          <a:ea typeface="ＭＳ Ｐゴシック" charset="0"/>
                          <a:cs typeface="ＭＳ Ｐゴシック" charset="0"/>
                        </a:rPr>
                        <a:t>High</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a:ln>
                            <a:noFill/>
                          </a:ln>
                          <a:solidFill>
                            <a:srgbClr val="06BD28"/>
                          </a:solidFill>
                          <a:effectLst/>
                          <a:latin typeface="Verdana" charset="0"/>
                          <a:ea typeface="ＭＳ Ｐゴシック" charset="0"/>
                          <a:cs typeface="ＭＳ Ｐゴシック" charset="0"/>
                        </a:rPr>
                        <a:t>High</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a:ln>
                            <a:noFill/>
                          </a:ln>
                          <a:solidFill>
                            <a:srgbClr val="06BD28"/>
                          </a:solidFill>
                          <a:effectLst/>
                          <a:latin typeface="Verdana" charset="0"/>
                          <a:ea typeface="ＭＳ Ｐゴシック" charset="0"/>
                          <a:cs typeface="ＭＳ Ｐゴシック" charset="0"/>
                        </a:rPr>
                        <a:t>High</a:t>
                      </a:r>
                    </a:p>
                  </a:txBody>
                  <a:tcPr marL="1" marR="1" marT="1" marB="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3302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a:ln>
                            <a:noFill/>
                          </a:ln>
                          <a:solidFill>
                            <a:srgbClr val="06BD28"/>
                          </a:solidFill>
                          <a:effectLst/>
                          <a:latin typeface="Verdana" charset="0"/>
                          <a:ea typeface="ＭＳ Ｐゴシック" charset="0"/>
                          <a:cs typeface="ＭＳ Ｐゴシック" charset="0"/>
                        </a:rPr>
                        <a:t>High</a:t>
                      </a:r>
                    </a:p>
                  </a:txBody>
                  <a:tcPr marL="1" marR="1" marT="1" marB="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46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00" y="3789363"/>
            <a:ext cx="106838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atin typeface="Verdana" charset="0"/>
                <a:ea typeface="ＭＳ Ｐゴシック" charset="0"/>
                <a:cs typeface="ＭＳ Ｐゴシック" charset="0"/>
              </a:rPr>
              <a:t>Current Customers</a:t>
            </a:r>
          </a:p>
        </p:txBody>
      </p:sp>
      <p:pic>
        <p:nvPicPr>
          <p:cNvPr id="2662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2813" y="0"/>
            <a:ext cx="1312862"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ext Box 5"/>
          <p:cNvSpPr txBox="1">
            <a:spLocks noChangeArrowheads="1"/>
          </p:cNvSpPr>
          <p:nvPr/>
        </p:nvSpPr>
        <p:spPr bwMode="auto">
          <a:xfrm>
            <a:off x="136525" y="839788"/>
            <a:ext cx="4117975" cy="128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864" tIns="27432" rIns="54864" bIns="27432">
            <a:spAutoFit/>
          </a:bodyPr>
          <a:lstStyle>
            <a:lvl1pPr marL="134938" indent="-134938" defTabSz="549275" eaLnBrk="0" hangingPunct="0">
              <a:defRPr sz="2400">
                <a:solidFill>
                  <a:schemeClr val="tx1"/>
                </a:solidFill>
                <a:latin typeface="Times New Roman" charset="0"/>
                <a:ea typeface="ＭＳ Ｐゴシック" charset="0"/>
                <a:cs typeface="ＭＳ Ｐゴシック" charset="0"/>
              </a:defRPr>
            </a:lvl1pPr>
            <a:lvl2pPr marL="37931725" indent="-37474525" defTabSz="54927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r>
              <a:rPr lang="en-US" sz="1400" i="1">
                <a:solidFill>
                  <a:schemeClr val="bg1"/>
                </a:solidFill>
                <a:latin typeface="Verdana" charset="0"/>
              </a:rPr>
              <a:t>     </a:t>
            </a:r>
            <a:r>
              <a:rPr lang="en-US" sz="1400" b="1" i="1">
                <a:solidFill>
                  <a:schemeClr val="bg1"/>
                </a:solidFill>
                <a:latin typeface="Verdana" charset="0"/>
              </a:rPr>
              <a:t>Our</a:t>
            </a:r>
            <a:r>
              <a:rPr lang="en-US" sz="1400" b="1">
                <a:solidFill>
                  <a:schemeClr val="bg1"/>
                </a:solidFill>
                <a:latin typeface="Verdana" charset="0"/>
              </a:rPr>
              <a:t> 750+ </a:t>
            </a:r>
            <a:r>
              <a:rPr lang="en-US" sz="1400" b="1" i="1">
                <a:solidFill>
                  <a:schemeClr val="bg1"/>
                </a:solidFill>
                <a:latin typeface="Verdana" charset="0"/>
              </a:rPr>
              <a:t>customers include:</a:t>
            </a:r>
            <a:endParaRPr lang="en-US" sz="1400" i="1">
              <a:solidFill>
                <a:schemeClr val="bg1"/>
              </a:solidFill>
              <a:latin typeface="Verdana" charset="0"/>
            </a:endParaRPr>
          </a:p>
          <a:p>
            <a:pPr eaLnBrk="1" hangingPunct="1"/>
            <a:endParaRPr lang="en-US" sz="1700">
              <a:solidFill>
                <a:schemeClr val="bg1"/>
              </a:solidFill>
            </a:endParaRPr>
          </a:p>
          <a:p>
            <a:pPr eaLnBrk="1" hangingPunct="1"/>
            <a:endParaRPr lang="en-US" sz="1700">
              <a:solidFill>
                <a:schemeClr val="bg1"/>
              </a:solidFill>
            </a:endParaRPr>
          </a:p>
          <a:p>
            <a:pPr eaLnBrk="1" hangingPunct="1">
              <a:spcBef>
                <a:spcPct val="50000"/>
              </a:spcBef>
            </a:pPr>
            <a:endParaRPr lang="en-US" sz="2200">
              <a:solidFill>
                <a:schemeClr val="bg1"/>
              </a:solidFill>
            </a:endParaRPr>
          </a:p>
        </p:txBody>
      </p:sp>
      <p:pic>
        <p:nvPicPr>
          <p:cNvPr id="117767" name="Picture 7" descr="Move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5663" y="2144713"/>
            <a:ext cx="1900237"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7768" name="Picture 8" descr="jack c - book"/>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33663" y="2752725"/>
            <a:ext cx="852487"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mybarackobama.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66925" y="1258888"/>
            <a:ext cx="1516063"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sierra.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116013" y="2144713"/>
            <a:ext cx="97472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pamperedchef.jp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63575" y="2892425"/>
            <a:ext cx="16002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noetic.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93938" y="2192338"/>
            <a:ext cx="8826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ChickenSoup.jp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470275" y="2705100"/>
            <a:ext cx="1101725" cy="160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xmlns:p14="http://schemas.microsoft.com/office/powerpoint/2010/main" advTm="53160"/>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776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776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24"/>
          <p:cNvSpPr>
            <a:spLocks noGrp="1" noChangeArrowheads="1"/>
          </p:cNvSpPr>
          <p:nvPr>
            <p:ph type="title" idx="4294967295"/>
          </p:nvPr>
        </p:nvSpPr>
        <p:spPr>
          <a:xfrm>
            <a:off x="180975" y="327025"/>
            <a:ext cx="5130800" cy="325438"/>
          </a:xfrm>
        </p:spPr>
        <p:txBody>
          <a:bodyPr/>
          <a:lstStyle/>
          <a:p>
            <a:r>
              <a:rPr lang="en-US" sz="2900">
                <a:latin typeface="Verdana" charset="0"/>
                <a:ea typeface="ＭＳ Ｐゴシック" charset="0"/>
                <a:cs typeface="ＭＳ Ｐゴシック" charset="0"/>
              </a:rPr>
              <a:t>Best Uses</a:t>
            </a:r>
          </a:p>
        </p:txBody>
      </p:sp>
      <p:sp>
        <p:nvSpPr>
          <p:cNvPr id="28675" name="Text Box 171"/>
          <p:cNvSpPr txBox="1">
            <a:spLocks noChangeArrowheads="1"/>
          </p:cNvSpPr>
          <p:nvPr/>
        </p:nvSpPr>
        <p:spPr bwMode="auto">
          <a:xfrm>
            <a:off x="271463" y="2892425"/>
            <a:ext cx="5295900"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864" tIns="27432" rIns="54864" bIns="27432">
            <a:spAutoFit/>
          </a:bodyPr>
          <a:lstStyle>
            <a:lvl1pPr defTabSz="549275" eaLnBrk="0" hangingPunct="0">
              <a:defRPr sz="2400">
                <a:solidFill>
                  <a:schemeClr val="tx1"/>
                </a:solidFill>
                <a:latin typeface="Times New Roman" charset="0"/>
                <a:ea typeface="ＭＳ Ｐゴシック" charset="0"/>
                <a:cs typeface="ＭＳ Ｐゴシック" charset="0"/>
              </a:defRPr>
            </a:lvl1pPr>
            <a:lvl2pPr marL="37931725" indent="-37474525" defTabSz="54927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endParaRPr lang="en-US" sz="1700">
              <a:solidFill>
                <a:schemeClr val="bg1"/>
              </a:solidFill>
            </a:endParaRPr>
          </a:p>
        </p:txBody>
      </p:sp>
      <p:sp>
        <p:nvSpPr>
          <p:cNvPr id="28676" name="Text Box 172"/>
          <p:cNvSpPr txBox="1">
            <a:spLocks noChangeArrowheads="1"/>
          </p:cNvSpPr>
          <p:nvPr/>
        </p:nvSpPr>
        <p:spPr bwMode="auto">
          <a:xfrm>
            <a:off x="271463" y="885825"/>
            <a:ext cx="5341937" cy="346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864" tIns="27432" rIns="54864" bIns="27432">
            <a:spAutoFit/>
          </a:bodyPr>
          <a:lstStyle>
            <a:lvl1pPr defTabSz="549275" eaLnBrk="0" hangingPunct="0">
              <a:defRPr sz="2400">
                <a:solidFill>
                  <a:schemeClr val="tx1"/>
                </a:solidFill>
                <a:latin typeface="Times New Roman" charset="0"/>
                <a:ea typeface="ＭＳ Ｐゴシック" charset="0"/>
                <a:cs typeface="ＭＳ Ｐゴシック" charset="0"/>
              </a:defRPr>
            </a:lvl1pPr>
            <a:lvl2pPr marL="37931725" indent="-37474525" defTabSz="54927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20000"/>
              </a:spcBef>
            </a:pPr>
            <a:r>
              <a:rPr lang="en-US" sz="1900">
                <a:solidFill>
                  <a:schemeClr val="bg1"/>
                </a:solidFill>
                <a:latin typeface="Verdana" charset="0"/>
              </a:rPr>
              <a:t>Ideal for bringing together communities around positive / aspirational topics</a:t>
            </a:r>
          </a:p>
          <a:p>
            <a:pPr>
              <a:spcBef>
                <a:spcPct val="20000"/>
              </a:spcBef>
              <a:buFontTx/>
              <a:buChar char="•"/>
            </a:pPr>
            <a:r>
              <a:rPr lang="en-US" sz="1900" b="1">
                <a:solidFill>
                  <a:schemeClr val="bg1"/>
                </a:solidFill>
                <a:latin typeface="Verdana" charset="0"/>
              </a:rPr>
              <a:t> </a:t>
            </a:r>
            <a:r>
              <a:rPr lang="en-US" sz="1900">
                <a:solidFill>
                  <a:schemeClr val="bg1"/>
                </a:solidFill>
                <a:latin typeface="Verdana" charset="0"/>
              </a:rPr>
              <a:t>Engage in a global good (sustainability, ending poverty) </a:t>
            </a:r>
            <a:r>
              <a:rPr lang="en-US" sz="1900" i="1">
                <a:solidFill>
                  <a:schemeClr val="bg1"/>
                </a:solidFill>
                <a:latin typeface="Verdana" charset="0"/>
              </a:rPr>
              <a:t>or</a:t>
            </a:r>
            <a:r>
              <a:rPr lang="en-US" sz="1900">
                <a:solidFill>
                  <a:schemeClr val="bg1"/>
                </a:solidFill>
                <a:latin typeface="Verdana" charset="0"/>
              </a:rPr>
              <a:t> a personal good (health, consciousness, growing a biz)</a:t>
            </a:r>
            <a:endParaRPr lang="en-US" sz="1900" b="1">
              <a:solidFill>
                <a:schemeClr val="bg1"/>
              </a:solidFill>
              <a:latin typeface="Verdana" charset="0"/>
            </a:endParaRPr>
          </a:p>
          <a:p>
            <a:pPr>
              <a:spcBef>
                <a:spcPct val="20000"/>
              </a:spcBef>
              <a:buFontTx/>
              <a:buChar char="•"/>
            </a:pPr>
            <a:r>
              <a:rPr lang="en-US" sz="1900" b="1">
                <a:solidFill>
                  <a:schemeClr val="bg1"/>
                </a:solidFill>
                <a:latin typeface="Verdana" charset="0"/>
              </a:rPr>
              <a:t> </a:t>
            </a:r>
            <a:r>
              <a:rPr lang="en-US" sz="1900">
                <a:solidFill>
                  <a:schemeClr val="bg1"/>
                </a:solidFill>
                <a:latin typeface="Verdana" charset="0"/>
              </a:rPr>
              <a:t>Support a non-profit or cause</a:t>
            </a:r>
          </a:p>
          <a:p>
            <a:pPr>
              <a:spcBef>
                <a:spcPct val="20000"/>
              </a:spcBef>
              <a:buFontTx/>
              <a:buChar char="•"/>
            </a:pPr>
            <a:r>
              <a:rPr lang="en-US" sz="1900">
                <a:solidFill>
                  <a:schemeClr val="bg1"/>
                </a:solidFill>
                <a:latin typeface="Verdana" charset="0"/>
              </a:rPr>
              <a:t> Create deep awareness of good works by a for-profit</a:t>
            </a:r>
            <a:r>
              <a:rPr lang="ja-JP" altLang="en-US" sz="1900">
                <a:solidFill>
                  <a:schemeClr val="bg1"/>
                </a:solidFill>
                <a:latin typeface="Verdana" charset="0"/>
              </a:rPr>
              <a:t>’</a:t>
            </a:r>
            <a:r>
              <a:rPr lang="en-US" sz="1900">
                <a:solidFill>
                  <a:schemeClr val="bg1"/>
                </a:solidFill>
                <a:latin typeface="Verdana" charset="0"/>
              </a:rPr>
              <a:t>s, non-profit</a:t>
            </a:r>
            <a:r>
              <a:rPr lang="ja-JP" altLang="en-US" sz="1900">
                <a:solidFill>
                  <a:schemeClr val="bg1"/>
                </a:solidFill>
                <a:latin typeface="Verdana" charset="0"/>
              </a:rPr>
              <a:t>’</a:t>
            </a:r>
            <a:r>
              <a:rPr lang="en-US" sz="1900">
                <a:solidFill>
                  <a:schemeClr val="bg1"/>
                </a:solidFill>
                <a:latin typeface="Verdana" charset="0"/>
              </a:rPr>
              <a:t>s, or other org</a:t>
            </a:r>
          </a:p>
          <a:p>
            <a:pPr>
              <a:spcBef>
                <a:spcPct val="20000"/>
              </a:spcBef>
              <a:buFontTx/>
              <a:buChar char="•"/>
            </a:pPr>
            <a:r>
              <a:rPr lang="en-US" sz="1900">
                <a:solidFill>
                  <a:schemeClr val="bg1"/>
                </a:solidFill>
                <a:latin typeface="Verdana" charset="0"/>
              </a:rPr>
              <a:t> Move like-minded people into </a:t>
            </a:r>
            <a:r>
              <a:rPr lang="en-US" sz="1900" i="1">
                <a:solidFill>
                  <a:schemeClr val="bg1"/>
                </a:solidFill>
                <a:latin typeface="Verdana" charset="0"/>
              </a:rPr>
              <a:t>action</a:t>
            </a:r>
            <a:r>
              <a:rPr lang="en-US" sz="1900">
                <a:solidFill>
                  <a:schemeClr val="bg1"/>
                </a:solidFill>
                <a:latin typeface="Verdana" charset="0"/>
              </a:rPr>
              <a:t>: post an event to social media, write letters to editor, or make a donation</a:t>
            </a:r>
          </a:p>
        </p:txBody>
      </p:sp>
      <p:pic>
        <p:nvPicPr>
          <p:cNvPr id="2867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2813" y="0"/>
            <a:ext cx="1312862"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xmlns:p14="http://schemas.microsoft.com/office/powerpoint/2010/main" advTm="73877"/>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180975" y="279400"/>
            <a:ext cx="5130800" cy="327025"/>
          </a:xfrm>
        </p:spPr>
        <p:txBody>
          <a:bodyPr/>
          <a:lstStyle/>
          <a:p>
            <a:r>
              <a:rPr lang="en-US">
                <a:latin typeface="Verdana" charset="0"/>
                <a:ea typeface="ＭＳ Ｐゴシック" charset="0"/>
                <a:cs typeface="ＭＳ Ｐゴシック" charset="0"/>
              </a:rPr>
              <a:t>Our Features</a:t>
            </a:r>
          </a:p>
        </p:txBody>
      </p:sp>
      <p:sp>
        <p:nvSpPr>
          <p:cNvPr id="30723" name="Text Box 3"/>
          <p:cNvSpPr txBox="1">
            <a:spLocks noChangeArrowheads="1"/>
          </p:cNvSpPr>
          <p:nvPr/>
        </p:nvSpPr>
        <p:spPr bwMode="auto">
          <a:xfrm>
            <a:off x="271463" y="2892425"/>
            <a:ext cx="5295900"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864" tIns="27432" rIns="54864" bIns="27432">
            <a:spAutoFit/>
          </a:bodyPr>
          <a:lstStyle>
            <a:lvl1pPr defTabSz="549275" eaLnBrk="0" hangingPunct="0">
              <a:defRPr sz="2400">
                <a:solidFill>
                  <a:schemeClr val="tx1"/>
                </a:solidFill>
                <a:latin typeface="Times New Roman" charset="0"/>
                <a:ea typeface="ＭＳ Ｐゴシック" charset="0"/>
                <a:cs typeface="ＭＳ Ｐゴシック" charset="0"/>
              </a:defRPr>
            </a:lvl1pPr>
            <a:lvl2pPr marL="37931725" indent="-37474525" defTabSz="54927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endParaRPr lang="en-US" sz="1700">
              <a:solidFill>
                <a:schemeClr val="bg1"/>
              </a:solidFill>
            </a:endParaRPr>
          </a:p>
        </p:txBody>
      </p:sp>
      <p:sp>
        <p:nvSpPr>
          <p:cNvPr id="123908" name="Text Box 4"/>
          <p:cNvSpPr txBox="1">
            <a:spLocks noChangeArrowheads="1"/>
          </p:cNvSpPr>
          <p:nvPr/>
        </p:nvSpPr>
        <p:spPr bwMode="auto">
          <a:xfrm>
            <a:off x="255588" y="792163"/>
            <a:ext cx="5343525" cy="392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864" tIns="27432" rIns="54864" bIns="27432">
            <a:spAutoFit/>
          </a:bodyPr>
          <a:lstStyle>
            <a:lvl1pPr defTabSz="549275" eaLnBrk="0" hangingPunct="0">
              <a:defRPr sz="2400">
                <a:solidFill>
                  <a:schemeClr val="tx1"/>
                </a:solidFill>
                <a:latin typeface="Times New Roman" charset="0"/>
                <a:ea typeface="ＭＳ Ｐゴシック" charset="0"/>
                <a:cs typeface="ＭＳ Ｐゴシック" charset="0"/>
              </a:defRPr>
            </a:lvl1pPr>
            <a:lvl2pPr marL="274638" defTabSz="54927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10000"/>
              </a:spcBef>
            </a:pPr>
            <a:endParaRPr lang="en-US" sz="1900">
              <a:solidFill>
                <a:schemeClr val="bg1"/>
              </a:solidFill>
              <a:latin typeface="Verdana" charset="0"/>
            </a:endParaRPr>
          </a:p>
          <a:p>
            <a:pPr>
              <a:spcBef>
                <a:spcPct val="30000"/>
              </a:spcBef>
              <a:buFontTx/>
              <a:buChar char="•"/>
            </a:pPr>
            <a:r>
              <a:rPr lang="en-US" sz="1900">
                <a:solidFill>
                  <a:schemeClr val="bg1"/>
                </a:solidFill>
                <a:latin typeface="Verdana" charset="0"/>
              </a:rPr>
              <a:t> Breakout Groups</a:t>
            </a:r>
          </a:p>
          <a:p>
            <a:pPr lvl="1">
              <a:spcBef>
                <a:spcPct val="30000"/>
              </a:spcBef>
            </a:pPr>
            <a:r>
              <a:rPr lang="en-US" sz="1900">
                <a:solidFill>
                  <a:schemeClr val="bg1"/>
                </a:solidFill>
                <a:latin typeface="Verdana" charset="0"/>
              </a:rPr>
              <a:t>&amp; </a:t>
            </a:r>
            <a:r>
              <a:rPr lang="ja-JP" altLang="en-US" sz="1900">
                <a:solidFill>
                  <a:schemeClr val="bg1"/>
                </a:solidFill>
                <a:latin typeface="Verdana" charset="0"/>
              </a:rPr>
              <a:t>“</a:t>
            </a:r>
            <a:r>
              <a:rPr lang="en-US" sz="1900">
                <a:solidFill>
                  <a:schemeClr val="bg1"/>
                </a:solidFill>
                <a:latin typeface="Verdana" charset="0"/>
              </a:rPr>
              <a:t>Walk the Room</a:t>
            </a:r>
            <a:r>
              <a:rPr lang="ja-JP" altLang="en-US" sz="1900">
                <a:solidFill>
                  <a:schemeClr val="bg1"/>
                </a:solidFill>
                <a:latin typeface="Verdana" charset="0"/>
              </a:rPr>
              <a:t>”</a:t>
            </a:r>
            <a:endParaRPr lang="en-US" sz="1900">
              <a:solidFill>
                <a:schemeClr val="bg1"/>
              </a:solidFill>
              <a:latin typeface="Verdana" charset="0"/>
            </a:endParaRPr>
          </a:p>
          <a:p>
            <a:pPr>
              <a:spcBef>
                <a:spcPct val="30000"/>
              </a:spcBef>
              <a:buFontTx/>
              <a:buChar char="•"/>
            </a:pPr>
            <a:r>
              <a:rPr lang="en-US" sz="1900">
                <a:solidFill>
                  <a:schemeClr val="bg1"/>
                </a:solidFill>
                <a:latin typeface="Verdana" charset="0"/>
              </a:rPr>
              <a:t> Hand-raising &amp; Speaker Selection</a:t>
            </a:r>
          </a:p>
          <a:p>
            <a:pPr>
              <a:spcBef>
                <a:spcPct val="30000"/>
              </a:spcBef>
              <a:buFontTx/>
              <a:buChar char="•"/>
            </a:pPr>
            <a:r>
              <a:rPr lang="en-US" sz="1900">
                <a:solidFill>
                  <a:schemeClr val="bg1"/>
                </a:solidFill>
                <a:latin typeface="Verdana" charset="0"/>
              </a:rPr>
              <a:t> Straw Polls … and One-touch Opt-In</a:t>
            </a:r>
          </a:p>
          <a:p>
            <a:pPr>
              <a:spcBef>
                <a:spcPct val="30000"/>
              </a:spcBef>
              <a:buFontTx/>
              <a:buChar char="•"/>
            </a:pPr>
            <a:r>
              <a:rPr lang="en-US" sz="1900">
                <a:solidFill>
                  <a:schemeClr val="bg1"/>
                </a:solidFill>
                <a:latin typeface="Verdana" charset="0"/>
              </a:rPr>
              <a:t> Order-taking / Make Donations 1-1</a:t>
            </a:r>
          </a:p>
          <a:p>
            <a:pPr>
              <a:spcBef>
                <a:spcPct val="30000"/>
              </a:spcBef>
              <a:buFontTx/>
              <a:buChar char="•"/>
            </a:pPr>
            <a:r>
              <a:rPr lang="en-US" sz="1900">
                <a:solidFill>
                  <a:schemeClr val="bg1"/>
                </a:solidFill>
                <a:latin typeface="Verdana" charset="0"/>
              </a:rPr>
              <a:t> Published APIs for easy integration</a:t>
            </a:r>
          </a:p>
          <a:p>
            <a:pPr>
              <a:spcBef>
                <a:spcPct val="30000"/>
              </a:spcBef>
              <a:buFontTx/>
              <a:buChar char="•"/>
            </a:pPr>
            <a:r>
              <a:rPr lang="en-US" sz="1900">
                <a:solidFill>
                  <a:schemeClr val="bg1"/>
                </a:solidFill>
                <a:latin typeface="Verdana" charset="0"/>
              </a:rPr>
              <a:t> Scales currently to 1,000 and soon to events of 10,000 or more</a:t>
            </a:r>
          </a:p>
          <a:p>
            <a:pPr>
              <a:spcBef>
                <a:spcPct val="20000"/>
              </a:spcBef>
              <a:buFontTx/>
              <a:buChar char="•"/>
            </a:pPr>
            <a:endParaRPr lang="en-US" sz="1900">
              <a:solidFill>
                <a:schemeClr val="bg1"/>
              </a:solidFill>
              <a:latin typeface="Verdana" charset="0"/>
            </a:endParaRPr>
          </a:p>
          <a:p>
            <a:pPr>
              <a:spcBef>
                <a:spcPct val="10000"/>
              </a:spcBef>
              <a:buFontTx/>
              <a:buChar char="•"/>
            </a:pPr>
            <a:endParaRPr lang="en-US" sz="1900">
              <a:solidFill>
                <a:schemeClr val="bg1"/>
              </a:solidFill>
              <a:latin typeface="Verdana" charset="0"/>
            </a:endParaRPr>
          </a:p>
        </p:txBody>
      </p:sp>
      <p:pic>
        <p:nvPicPr>
          <p:cNvPr id="30725" name="Picture 5" descr="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4850" y="233363"/>
            <a:ext cx="2640013"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xmlns:p14="http://schemas.microsoft.com/office/powerpoint/2010/main" advTm="126347"/>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908">
                                            <p:txEl>
                                              <p:pRg st="1" end="1"/>
                                            </p:txEl>
                                          </p:spTgt>
                                        </p:tgtEl>
                                        <p:attrNameLst>
                                          <p:attrName>style.visibility</p:attrName>
                                        </p:attrNameLst>
                                      </p:cBhvr>
                                      <p:to>
                                        <p:strVal val="visible"/>
                                      </p:to>
                                    </p:set>
                                    <p:anim calcmode="lin" valueType="num">
                                      <p:cBhvr additive="base">
                                        <p:cTn id="7" dur="500" fill="hold"/>
                                        <p:tgtEl>
                                          <p:spTgt spid="123908">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908">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23908">
                                            <p:txEl>
                                              <p:pRg st="2" end="2"/>
                                            </p:txEl>
                                          </p:spTgt>
                                        </p:tgtEl>
                                        <p:attrNameLst>
                                          <p:attrName>style.visibility</p:attrName>
                                        </p:attrNameLst>
                                      </p:cBhvr>
                                      <p:to>
                                        <p:strVal val="visible"/>
                                      </p:to>
                                    </p:set>
                                    <p:anim calcmode="lin" valueType="num">
                                      <p:cBhvr additive="base">
                                        <p:cTn id="11" dur="500" fill="hold"/>
                                        <p:tgtEl>
                                          <p:spTgt spid="123908">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390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23908">
                                            <p:txEl>
                                              <p:pRg st="3" end="3"/>
                                            </p:txEl>
                                          </p:spTgt>
                                        </p:tgtEl>
                                        <p:attrNameLst>
                                          <p:attrName>style.visibility</p:attrName>
                                        </p:attrNameLst>
                                      </p:cBhvr>
                                      <p:to>
                                        <p:strVal val="visible"/>
                                      </p:to>
                                    </p:set>
                                    <p:anim calcmode="lin" valueType="num">
                                      <p:cBhvr additive="base">
                                        <p:cTn id="17" dur="500" fill="hold"/>
                                        <p:tgtEl>
                                          <p:spTgt spid="123908">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390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23908">
                                            <p:txEl>
                                              <p:pRg st="4" end="4"/>
                                            </p:txEl>
                                          </p:spTgt>
                                        </p:tgtEl>
                                        <p:attrNameLst>
                                          <p:attrName>style.visibility</p:attrName>
                                        </p:attrNameLst>
                                      </p:cBhvr>
                                      <p:to>
                                        <p:strVal val="visible"/>
                                      </p:to>
                                    </p:set>
                                    <p:anim calcmode="lin" valueType="num">
                                      <p:cBhvr additive="base">
                                        <p:cTn id="23" dur="500" fill="hold"/>
                                        <p:tgtEl>
                                          <p:spTgt spid="123908">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390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23908">
                                            <p:txEl>
                                              <p:pRg st="5" end="5"/>
                                            </p:txEl>
                                          </p:spTgt>
                                        </p:tgtEl>
                                        <p:attrNameLst>
                                          <p:attrName>style.visibility</p:attrName>
                                        </p:attrNameLst>
                                      </p:cBhvr>
                                      <p:to>
                                        <p:strVal val="visible"/>
                                      </p:to>
                                    </p:set>
                                    <p:anim calcmode="lin" valueType="num">
                                      <p:cBhvr additive="base">
                                        <p:cTn id="29" dur="500" fill="hold"/>
                                        <p:tgtEl>
                                          <p:spTgt spid="123908">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2390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23908">
                                            <p:txEl>
                                              <p:pRg st="6" end="6"/>
                                            </p:txEl>
                                          </p:spTgt>
                                        </p:tgtEl>
                                        <p:attrNameLst>
                                          <p:attrName>style.visibility</p:attrName>
                                        </p:attrNameLst>
                                      </p:cBhvr>
                                      <p:to>
                                        <p:strVal val="visible"/>
                                      </p:to>
                                    </p:set>
                                    <p:anim calcmode="lin" valueType="num">
                                      <p:cBhvr additive="base">
                                        <p:cTn id="35" dur="500" fill="hold"/>
                                        <p:tgtEl>
                                          <p:spTgt spid="123908">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2390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23908">
                                            <p:txEl>
                                              <p:pRg st="7" end="7"/>
                                            </p:txEl>
                                          </p:spTgt>
                                        </p:tgtEl>
                                        <p:attrNameLst>
                                          <p:attrName>style.visibility</p:attrName>
                                        </p:attrNameLst>
                                      </p:cBhvr>
                                      <p:to>
                                        <p:strVal val="visible"/>
                                      </p:to>
                                    </p:set>
                                    <p:anim calcmode="lin" valueType="num">
                                      <p:cBhvr additive="base">
                                        <p:cTn id="41" dur="500" fill="hold"/>
                                        <p:tgtEl>
                                          <p:spTgt spid="123908">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2390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8"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146050" y="187325"/>
            <a:ext cx="5743575" cy="558800"/>
          </a:xfrm>
        </p:spPr>
        <p:txBody>
          <a:bodyPr lIns="0" tIns="0" rIns="0" bIns="0" anchor="t"/>
          <a:lstStyle/>
          <a:p>
            <a:pPr eaLnBrk="1" hangingPunct="1">
              <a:lnSpc>
                <a:spcPct val="95000"/>
              </a:lnSpc>
            </a:pPr>
            <a:r>
              <a:rPr lang="en-US">
                <a:solidFill>
                  <a:srgbClr val="FFFFFF"/>
                </a:solidFill>
                <a:latin typeface="Arial" charset="0"/>
                <a:ea typeface="ＭＳ Ｐゴシック" charset="0"/>
                <a:cs typeface="ＭＳ Ｐゴシック" charset="0"/>
              </a:rPr>
              <a:t>	</a:t>
            </a:r>
          </a:p>
        </p:txBody>
      </p:sp>
      <p:sp>
        <p:nvSpPr>
          <p:cNvPr id="32771" name="Rectangle 2"/>
          <p:cNvSpPr>
            <a:spLocks noGrp="1" noChangeArrowheads="1"/>
          </p:cNvSpPr>
          <p:nvPr>
            <p:ph type="body" idx="1"/>
          </p:nvPr>
        </p:nvSpPr>
        <p:spPr>
          <a:xfrm>
            <a:off x="296863" y="1119188"/>
            <a:ext cx="5360987" cy="4854575"/>
          </a:xfrm>
        </p:spPr>
        <p:txBody>
          <a:bodyPr lIns="0" tIns="0" rIns="0" bIns="0"/>
          <a:lstStyle/>
          <a:p>
            <a:pPr marL="0" indent="0" eaLnBrk="1" hangingPunct="1">
              <a:lnSpc>
                <a:spcPct val="95000"/>
              </a:lnSpc>
              <a:spcBef>
                <a:spcPct val="0"/>
              </a:spcBef>
              <a:buFontTx/>
              <a:buNone/>
            </a:pPr>
            <a:r>
              <a:rPr lang="en-US" sz="1600">
                <a:solidFill>
                  <a:srgbClr val="FFFFFF"/>
                </a:solidFill>
                <a:latin typeface="Arial" charset="0"/>
                <a:ea typeface="ＭＳ Ｐゴシック" charset="0"/>
                <a:cs typeface="ＭＳ Ｐゴシック" charset="0"/>
              </a:rPr>
              <a:t> </a:t>
            </a:r>
            <a:endParaRPr lang="en-US">
              <a:latin typeface="Verdana" charset="0"/>
              <a:ea typeface="ＭＳ Ｐゴシック" charset="0"/>
              <a:cs typeface="ＭＳ Ｐゴシック" charset="0"/>
            </a:endParaRPr>
          </a:p>
          <a:p>
            <a:pPr marL="0" indent="0" eaLnBrk="1" hangingPunct="1">
              <a:lnSpc>
                <a:spcPct val="95000"/>
              </a:lnSpc>
              <a:spcBef>
                <a:spcPct val="0"/>
              </a:spcBef>
              <a:buFontTx/>
              <a:buNone/>
            </a:pPr>
            <a:r>
              <a:rPr lang="en-US" sz="3600">
                <a:solidFill>
                  <a:srgbClr val="FFFFFF"/>
                </a:solidFill>
                <a:latin typeface="Arial" charset="0"/>
                <a:ea typeface="ＭＳ Ｐゴシック" charset="0"/>
                <a:cs typeface="ＭＳ Ｐゴシック" charset="0"/>
              </a:rPr>
              <a:t>Questions?</a:t>
            </a:r>
          </a:p>
          <a:p>
            <a:pPr marL="0" indent="0" eaLnBrk="1" hangingPunct="1">
              <a:lnSpc>
                <a:spcPct val="95000"/>
              </a:lnSpc>
              <a:spcBef>
                <a:spcPct val="0"/>
              </a:spcBef>
              <a:buFontTx/>
              <a:buNone/>
            </a:pPr>
            <a:endParaRPr lang="en-US" sz="3600">
              <a:solidFill>
                <a:srgbClr val="FFFFFF"/>
              </a:solidFill>
              <a:latin typeface="Arial" charset="0"/>
              <a:ea typeface="ＭＳ Ｐゴシック" charset="0"/>
              <a:cs typeface="ＭＳ Ｐゴシック" charset="0"/>
            </a:endParaRPr>
          </a:p>
          <a:p>
            <a:pPr marL="0" indent="0" algn="r" eaLnBrk="1" hangingPunct="1">
              <a:lnSpc>
                <a:spcPct val="95000"/>
              </a:lnSpc>
              <a:spcBef>
                <a:spcPct val="0"/>
              </a:spcBef>
              <a:buFontTx/>
              <a:buNone/>
            </a:pPr>
            <a:r>
              <a:rPr lang="en-US" sz="2200">
                <a:solidFill>
                  <a:srgbClr val="FFFFFF"/>
                </a:solidFill>
                <a:latin typeface="Arial" charset="0"/>
                <a:ea typeface="ＭＳ Ｐゴシック" charset="0"/>
                <a:cs typeface="ＭＳ Ｐゴシック" charset="0"/>
              </a:rPr>
              <a:t>Please Contact:</a:t>
            </a:r>
          </a:p>
          <a:p>
            <a:pPr marL="0" indent="0" algn="r" eaLnBrk="1" hangingPunct="1">
              <a:lnSpc>
                <a:spcPct val="95000"/>
              </a:lnSpc>
              <a:spcBef>
                <a:spcPct val="0"/>
              </a:spcBef>
              <a:buFontTx/>
              <a:buNone/>
            </a:pPr>
            <a:r>
              <a:rPr lang="en-US" sz="2200">
                <a:solidFill>
                  <a:srgbClr val="FFFFFF"/>
                </a:solidFill>
                <a:latin typeface="Arial" charset="0"/>
                <a:ea typeface="ＭＳ Ｐゴシック" charset="0"/>
                <a:cs typeface="ＭＳ Ｐゴシック" charset="0"/>
              </a:rPr>
              <a:t>Chris Kyle, Director of Sales</a:t>
            </a:r>
          </a:p>
          <a:p>
            <a:pPr marL="0" indent="0" algn="r" eaLnBrk="1" hangingPunct="1">
              <a:lnSpc>
                <a:spcPct val="95000"/>
              </a:lnSpc>
              <a:spcBef>
                <a:spcPct val="0"/>
              </a:spcBef>
              <a:buFontTx/>
              <a:buNone/>
            </a:pPr>
            <a:r>
              <a:rPr lang="en-US" sz="2200">
                <a:solidFill>
                  <a:srgbClr val="FFFFFF"/>
                </a:solidFill>
                <a:latin typeface="Arial" charset="0"/>
                <a:ea typeface="ＭＳ Ｐゴシック" charset="0"/>
                <a:cs typeface="ＭＳ Ｐゴシック" charset="0"/>
              </a:rPr>
              <a:t>415-328-7905</a:t>
            </a:r>
          </a:p>
          <a:p>
            <a:pPr marL="0" indent="0" algn="r" eaLnBrk="1" hangingPunct="1">
              <a:lnSpc>
                <a:spcPct val="95000"/>
              </a:lnSpc>
              <a:spcBef>
                <a:spcPct val="0"/>
              </a:spcBef>
              <a:buFontTx/>
              <a:buNone/>
            </a:pPr>
            <a:r>
              <a:rPr lang="en-US" sz="2200">
                <a:solidFill>
                  <a:srgbClr val="FFFFFF"/>
                </a:solidFill>
                <a:latin typeface="Arial" charset="0"/>
                <a:ea typeface="ＭＳ Ｐゴシック" charset="0"/>
                <a:cs typeface="ＭＳ Ｐゴシック" charset="0"/>
              </a:rPr>
              <a:t>chris.kyle@maestroconference.com</a:t>
            </a:r>
          </a:p>
          <a:p>
            <a:pPr marL="0" indent="0" algn="r" eaLnBrk="1" hangingPunct="1">
              <a:lnSpc>
                <a:spcPct val="95000"/>
              </a:lnSpc>
              <a:spcBef>
                <a:spcPct val="0"/>
              </a:spcBef>
              <a:buFontTx/>
              <a:buNone/>
            </a:pPr>
            <a:endParaRPr lang="en-US" sz="2200">
              <a:solidFill>
                <a:srgbClr val="FFFFFF"/>
              </a:solidFill>
              <a:latin typeface="Arial" charset="0"/>
              <a:ea typeface="ＭＳ Ｐゴシック" charset="0"/>
              <a:cs typeface="ＭＳ Ｐゴシック" charset="0"/>
            </a:endParaRPr>
          </a:p>
        </p:txBody>
      </p:sp>
      <p:pic>
        <p:nvPicPr>
          <p:cNvPr id="327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1475" y="26988"/>
            <a:ext cx="180657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advTm="21350"/>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6.8"/>
</p:tagLst>
</file>

<file path=ppt/tags/tag2.xml><?xml version="1.0" encoding="utf-8"?>
<p:tagLst xmlns:a="http://schemas.openxmlformats.org/drawingml/2006/main" xmlns:r="http://schemas.openxmlformats.org/officeDocument/2006/relationships" xmlns:p="http://schemas.openxmlformats.org/presentationml/2006/main">
  <p:tag name="TIMING" val="|7.2|1.5|10.8|11.8|17.5|13"/>
</p:tagLst>
</file>

<file path=ppt/tags/tag3.xml><?xml version="1.0" encoding="utf-8"?>
<p:tagLst xmlns:a="http://schemas.openxmlformats.org/drawingml/2006/main" xmlns:r="http://schemas.openxmlformats.org/officeDocument/2006/relationships" xmlns:p="http://schemas.openxmlformats.org/presentationml/2006/main">
  <p:tag name="TIMING" val="|2|19.8|5.6|15.7"/>
</p:tagLst>
</file>

<file path=ppt/tags/tag4.xml><?xml version="1.0" encoding="utf-8"?>
<p:tagLst xmlns:a="http://schemas.openxmlformats.org/drawingml/2006/main" xmlns:r="http://schemas.openxmlformats.org/officeDocument/2006/relationships" xmlns:p="http://schemas.openxmlformats.org/presentationml/2006/main">
  <p:tag name="TIMING" val="|7.2|1.5|10.8|11.8|17.5|13"/>
</p:tagLst>
</file>

<file path=ppt/tags/tag5.xml><?xml version="1.0" encoding="utf-8"?>
<p:tagLst xmlns:a="http://schemas.openxmlformats.org/drawingml/2006/main" xmlns:r="http://schemas.openxmlformats.org/officeDocument/2006/relationships" xmlns:p="http://schemas.openxmlformats.org/presentationml/2006/main">
  <p:tag name="TIMING" val="|2.5|19.6|21.:|2.4|13.5|27.2|9.3|3.4|11.5|10.2"/>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themeOverride>
</file>

<file path=docProps/app.xml><?xml version="1.0" encoding="utf-8"?>
<Properties xmlns="http://schemas.openxmlformats.org/officeDocument/2006/extended-properties" xmlns:vt="http://schemas.openxmlformats.org/officeDocument/2006/docPropsVTypes">
  <TotalTime>31131</TotalTime>
  <Words>843</Words>
  <Application>Microsoft Macintosh PowerPoint</Application>
  <PresentationFormat>Custom</PresentationFormat>
  <Paragraphs>116</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Times New Roman</vt:lpstr>
      <vt:lpstr>ＭＳ Ｐゴシック</vt:lpstr>
      <vt:lpstr>Arial</vt:lpstr>
      <vt:lpstr>Verdana</vt:lpstr>
      <vt:lpstr>Default Design</vt:lpstr>
      <vt:lpstr>   Live Voice Social Media</vt:lpstr>
      <vt:lpstr>PowerPoint Presentation</vt:lpstr>
      <vt:lpstr>The Evolution of Social  Media &amp; Conferencing</vt:lpstr>
      <vt:lpstr>The Shift: A Scalable &amp; Truly Social Media</vt:lpstr>
      <vt:lpstr>Mass Communications</vt:lpstr>
      <vt:lpstr>Current Customers</vt:lpstr>
      <vt:lpstr>Best Uses</vt:lpstr>
      <vt:lpstr>Our Features</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Ester Mae Cox</cp:lastModifiedBy>
  <cp:revision>112</cp:revision>
  <cp:lastPrinted>2009-11-06T17:22:57Z</cp:lastPrinted>
  <dcterms:created xsi:type="dcterms:W3CDTF">2009-12-08T21:16:43Z</dcterms:created>
  <dcterms:modified xsi:type="dcterms:W3CDTF">2013-04-23T18:23:45Z</dcterms:modified>
</cp:coreProperties>
</file>